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263" r:id="rId3"/>
    <p:sldId id="257" r:id="rId4"/>
    <p:sldId id="322" r:id="rId5"/>
    <p:sldId id="405" r:id="rId6"/>
    <p:sldId id="323" r:id="rId7"/>
    <p:sldId id="324" r:id="rId8"/>
    <p:sldId id="325" r:id="rId9"/>
    <p:sldId id="326" r:id="rId10"/>
    <p:sldId id="328" r:id="rId11"/>
    <p:sldId id="329" r:id="rId12"/>
    <p:sldId id="330" r:id="rId13"/>
    <p:sldId id="336" r:id="rId14"/>
    <p:sldId id="337" r:id="rId15"/>
    <p:sldId id="338" r:id="rId16"/>
    <p:sldId id="339" r:id="rId17"/>
    <p:sldId id="342" r:id="rId18"/>
    <p:sldId id="343" r:id="rId19"/>
    <p:sldId id="344" r:id="rId20"/>
    <p:sldId id="345" r:id="rId21"/>
    <p:sldId id="346" r:id="rId22"/>
    <p:sldId id="347" r:id="rId23"/>
    <p:sldId id="398" r:id="rId24"/>
    <p:sldId id="348" r:id="rId25"/>
    <p:sldId id="399" r:id="rId26"/>
    <p:sldId id="411" r:id="rId27"/>
    <p:sldId id="412" r:id="rId28"/>
    <p:sldId id="413" r:id="rId29"/>
    <p:sldId id="356" r:id="rId30"/>
    <p:sldId id="357" r:id="rId31"/>
    <p:sldId id="414" r:id="rId32"/>
    <p:sldId id="415" r:id="rId33"/>
    <p:sldId id="358" r:id="rId34"/>
    <p:sldId id="404" r:id="rId35"/>
    <p:sldId id="403" r:id="rId36"/>
    <p:sldId id="361" r:id="rId37"/>
    <p:sldId id="362" r:id="rId38"/>
    <p:sldId id="363" r:id="rId39"/>
    <p:sldId id="409" r:id="rId40"/>
    <p:sldId id="364" r:id="rId41"/>
    <p:sldId id="365" r:id="rId42"/>
    <p:sldId id="366" r:id="rId43"/>
    <p:sldId id="367" r:id="rId44"/>
    <p:sldId id="368" r:id="rId45"/>
    <p:sldId id="369" r:id="rId46"/>
    <p:sldId id="370" r:id="rId47"/>
    <p:sldId id="371" r:id="rId48"/>
    <p:sldId id="372" r:id="rId49"/>
    <p:sldId id="376" r:id="rId50"/>
  </p:sldIdLst>
  <p:sldSz cx="9144000" cy="6858000" type="screen4x3"/>
  <p:notesSz cx="67945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11C"/>
    <a:srgbClr val="004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FC209F8B-7DFB-4F72-AE90-8A419DCB583C}" type="datetimeFigureOut">
              <a:rPr lang="de-DE" smtClean="0"/>
              <a:t>19.06.2023</a:t>
            </a:fld>
            <a:endParaRPr lang="de-DE" dirty="0"/>
          </a:p>
        </p:txBody>
      </p:sp>
      <p:sp>
        <p:nvSpPr>
          <p:cNvPr id="4" name="Folienbildplatzhalt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E18E3FD0-AFE1-488D-A5D1-B9E81EC45CC1}" type="slidenum">
              <a:rPr lang="de-DE" smtClean="0"/>
              <a:t>‹Nr.›</a:t>
            </a:fld>
            <a:endParaRPr lang="de-DE" dirty="0"/>
          </a:p>
        </p:txBody>
      </p:sp>
    </p:spTree>
    <p:extLst>
      <p:ext uri="{BB962C8B-B14F-4D97-AF65-F5344CB8AC3E}">
        <p14:creationId xmlns:p14="http://schemas.microsoft.com/office/powerpoint/2010/main" val="30089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8E3FD0-AFE1-488D-A5D1-B9E81EC45CC1}" type="slidenum">
              <a:rPr lang="de-DE" smtClean="0"/>
              <a:t>10</a:t>
            </a:fld>
            <a:endParaRPr lang="de-DE" dirty="0"/>
          </a:p>
        </p:txBody>
      </p:sp>
    </p:spTree>
    <p:extLst>
      <p:ext uri="{BB962C8B-B14F-4D97-AF65-F5344CB8AC3E}">
        <p14:creationId xmlns:p14="http://schemas.microsoft.com/office/powerpoint/2010/main" val="43565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25B4D3-0AF0-48F0-B2D4-D6E854A5520B}" type="slidenum">
              <a:rPr lang="de-DE" altLang="de-DE">
                <a:solidFill>
                  <a:prstClr val="black"/>
                </a:solidFill>
              </a:rPr>
              <a:pPr eaLnBrk="1" hangingPunct="1"/>
              <a:t>35</a:t>
            </a:fld>
            <a:endParaRPr lang="de-DE" altLang="de-DE" dirty="0">
              <a:solidFill>
                <a:prstClr val="black"/>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de-DE" altLang="de-DE" dirty="0"/>
          </a:p>
        </p:txBody>
      </p:sp>
    </p:spTree>
    <p:extLst>
      <p:ext uri="{BB962C8B-B14F-4D97-AF65-F5344CB8AC3E}">
        <p14:creationId xmlns:p14="http://schemas.microsoft.com/office/powerpoint/2010/main" val="216326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5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04864"/>
            <a:ext cx="8229600" cy="3921299"/>
          </a:xfrm>
        </p:spPr>
        <p:txBody>
          <a:bodyPr/>
          <a:lstStyle>
            <a:lvl1pPr>
              <a:buClr>
                <a:srgbClr val="94C11C"/>
              </a:buClr>
              <a:defRPr>
                <a:solidFill>
                  <a:srgbClr val="00474D"/>
                </a:solidFill>
                <a:latin typeface="Arial" panose="020B0604020202020204" pitchFamily="34" charset="0"/>
                <a:cs typeface="Arial" panose="020B0604020202020204" pitchFamily="34" charset="0"/>
              </a:defRPr>
            </a:lvl1pPr>
            <a:lvl2pPr>
              <a:buClr>
                <a:srgbClr val="94C11C"/>
              </a:buClr>
              <a:defRPr>
                <a:solidFill>
                  <a:srgbClr val="00474D"/>
                </a:solidFill>
                <a:latin typeface="Arial" panose="020B0604020202020204" pitchFamily="34" charset="0"/>
                <a:cs typeface="Arial" panose="020B0604020202020204" pitchFamily="34" charset="0"/>
              </a:defRPr>
            </a:lvl2pPr>
            <a:lvl3pPr>
              <a:buClr>
                <a:srgbClr val="94C11C"/>
              </a:buClr>
              <a:defRPr>
                <a:solidFill>
                  <a:srgbClr val="00474D"/>
                </a:solidFill>
                <a:latin typeface="Arial" panose="020B0604020202020204" pitchFamily="34" charset="0"/>
                <a:cs typeface="Arial" panose="020B0604020202020204" pitchFamily="34" charset="0"/>
              </a:defRPr>
            </a:lvl3pPr>
            <a:lvl4pPr>
              <a:buClr>
                <a:srgbClr val="94C11C"/>
              </a:buClr>
              <a:defRPr>
                <a:solidFill>
                  <a:srgbClr val="00474D"/>
                </a:solidFill>
                <a:latin typeface="Arial" panose="020B0604020202020204" pitchFamily="34" charset="0"/>
                <a:cs typeface="Arial" panose="020B0604020202020204" pitchFamily="34" charset="0"/>
              </a:defRPr>
            </a:lvl4pPr>
            <a:lvl5pPr>
              <a:buClr>
                <a:srgbClr val="94C11C"/>
              </a:buClr>
              <a:defRPr>
                <a:solidFill>
                  <a:srgbClr val="00474D"/>
                </a:solidFill>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a:xfrm>
            <a:off x="3124200" y="6237312"/>
            <a:ext cx="3103984" cy="365125"/>
          </a:xfrm>
        </p:spPr>
        <p:txBody>
          <a:bodyPr/>
          <a:lstStyle>
            <a:lvl1pPr>
              <a:defRPr sz="1000">
                <a:latin typeface="Arial" panose="020B0604020202020204" pitchFamily="34" charset="0"/>
                <a:cs typeface="Arial" panose="020B0604020202020204" pitchFamily="34" charset="0"/>
              </a:defRPr>
            </a:lvl1pPr>
          </a:lstStyle>
          <a:p>
            <a:r>
              <a:rPr lang="de-DE" dirty="0"/>
              <a:t>Judith Pirscher // Regionalkonferenz // 18.11.2014</a:t>
            </a:r>
          </a:p>
        </p:txBody>
      </p:sp>
      <p:sp>
        <p:nvSpPr>
          <p:cNvPr id="6" name="Foliennummernplatzhalt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89C6A81C-63B9-436E-AED0-D2BEF7D9E2B1}" type="slidenum">
              <a:rPr lang="de-DE" smtClean="0"/>
              <a:pPr/>
              <a:t>‹Nr.›</a:t>
            </a:fld>
            <a:endParaRPr lang="de-DE" dirty="0"/>
          </a:p>
        </p:txBody>
      </p:sp>
    </p:spTree>
    <p:extLst>
      <p:ext uri="{BB962C8B-B14F-4D97-AF65-F5344CB8AC3E}">
        <p14:creationId xmlns:p14="http://schemas.microsoft.com/office/powerpoint/2010/main" val="52571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716680"/>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2060848"/>
            <a:ext cx="8229600" cy="39204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2627784" y="6237312"/>
            <a:ext cx="3744416"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de-DE" dirty="0"/>
              <a:t>Judith Pirscher // Regionalkonferenz // 18.11.2014</a:t>
            </a:r>
          </a:p>
        </p:txBody>
      </p:sp>
      <p:sp>
        <p:nvSpPr>
          <p:cNvPr id="6" name="Foliennummernplatzhalter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9C6A81C-63B9-436E-AED0-D2BEF7D9E2B1}" type="slidenum">
              <a:rPr lang="de-DE" smtClean="0"/>
              <a:pPr/>
              <a:t>‹Nr.›</a:t>
            </a:fld>
            <a:endParaRPr lang="de-DE" dirty="0"/>
          </a:p>
        </p:txBody>
      </p:sp>
      <p:pic>
        <p:nvPicPr>
          <p:cNvPr id="7" name="Picture 20" descr="KVW_Logo_BM.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9233" y="6237312"/>
            <a:ext cx="700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4"/>
          <p:cNvCxnSpPr>
            <a:cxnSpLocks noChangeShapeType="1"/>
          </p:cNvCxnSpPr>
          <p:nvPr userDrawn="1"/>
        </p:nvCxnSpPr>
        <p:spPr bwMode="auto">
          <a:xfrm>
            <a:off x="467544" y="6165304"/>
            <a:ext cx="8208912" cy="0"/>
          </a:xfrm>
          <a:prstGeom prst="line">
            <a:avLst/>
          </a:prstGeom>
          <a:noFill/>
          <a:ln w="6350" algn="ctr">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2025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spcBef>
          <a:spcPct val="0"/>
        </a:spcBef>
        <a:buNone/>
        <a:defRPr sz="4000" kern="1200">
          <a:solidFill>
            <a:srgbClr val="00474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94C11C"/>
        </a:buClr>
        <a:buFont typeface="Arial" panose="020B0604020202020204" pitchFamily="34" charset="0"/>
        <a:buChar char="•"/>
        <a:defRPr sz="3000" kern="1200">
          <a:solidFill>
            <a:srgbClr val="00474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94C11C"/>
        </a:buClr>
        <a:buFont typeface="Arial" panose="020B0604020202020204" pitchFamily="34" charset="0"/>
        <a:buChar char="–"/>
        <a:defRPr sz="2800" kern="1200">
          <a:solidFill>
            <a:srgbClr val="0047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94C11C"/>
        </a:buClr>
        <a:buFont typeface="Arial" panose="020B0604020202020204" pitchFamily="34" charset="0"/>
        <a:buChar char="•"/>
        <a:defRPr sz="2600" kern="1200">
          <a:solidFill>
            <a:srgbClr val="0047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4C11C"/>
        </a:buClr>
        <a:buFont typeface="Arial" panose="020B0604020202020204" pitchFamily="34" charset="0"/>
        <a:buChar char="–"/>
        <a:defRPr sz="2600" kern="1200">
          <a:solidFill>
            <a:srgbClr val="0047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94C11C"/>
        </a:buClr>
        <a:buFont typeface="Arial" panose="020B0604020202020204" pitchFamily="34" charset="0"/>
        <a:buChar char="»"/>
        <a:defRPr sz="2600" kern="1200">
          <a:solidFill>
            <a:srgbClr val="0047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kvw_bg_130212_tit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43037"/>
            <a:ext cx="10080625" cy="7560469"/>
          </a:xfrm>
          <a:prstGeom prst="rect">
            <a:avLst/>
          </a:prstGeom>
        </p:spPr>
      </p:pic>
      <p:sp>
        <p:nvSpPr>
          <p:cNvPr id="4" name="Titel 1"/>
          <p:cNvSpPr txBox="1">
            <a:spLocks/>
          </p:cNvSpPr>
          <p:nvPr/>
        </p:nvSpPr>
        <p:spPr bwMode="auto">
          <a:xfrm>
            <a:off x="17377" y="2708920"/>
            <a:ext cx="10080625" cy="5612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06475" rtl="0" eaLnBrk="1" fontAlgn="base" hangingPunct="1">
              <a:spcBef>
                <a:spcPct val="0"/>
              </a:spcBef>
              <a:spcAft>
                <a:spcPct val="0"/>
              </a:spcAft>
              <a:defRPr sz="3500" b="1" kern="1200" baseline="0" smtClean="0">
                <a:solidFill>
                  <a:srgbClr val="94C11C"/>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87425"/>
            <a:r>
              <a:rPr lang="de-DE" sz="5400" dirty="0">
                <a:solidFill>
                  <a:srgbClr val="00474D"/>
                </a:solidFill>
                <a:latin typeface="Arial" panose="020B0604020202020204" pitchFamily="34" charset="0"/>
                <a:cs typeface="Arial" panose="020B0604020202020204" pitchFamily="34" charset="0"/>
              </a:rPr>
              <a:t>Pensionsansprüche </a:t>
            </a:r>
            <a:r>
              <a:rPr lang="de-DE" sz="1600" dirty="0">
                <a:solidFill>
                  <a:srgbClr val="00474D"/>
                </a:solidFill>
                <a:latin typeface="Arial" panose="020B0604020202020204" pitchFamily="34" charset="0"/>
                <a:cs typeface="Arial" panose="020B0604020202020204" pitchFamily="34" charset="0"/>
              </a:rPr>
              <a:t>der</a:t>
            </a:r>
            <a:br>
              <a:rPr lang="de-DE" sz="5400" dirty="0">
                <a:solidFill>
                  <a:srgbClr val="00474D"/>
                </a:solidFill>
                <a:latin typeface="Arial" panose="020B0604020202020204" pitchFamily="34" charset="0"/>
                <a:cs typeface="Arial" panose="020B0604020202020204" pitchFamily="34" charset="0"/>
              </a:rPr>
            </a:br>
            <a:r>
              <a:rPr lang="de-DE" sz="4000" b="0" dirty="0">
                <a:solidFill>
                  <a:srgbClr val="00474D"/>
                </a:solidFill>
                <a:latin typeface="Arial" panose="020B0604020202020204" pitchFamily="34" charset="0"/>
                <a:cs typeface="Arial" panose="020B0604020202020204" pitchFamily="34" charset="0"/>
              </a:rPr>
              <a:t>Bürgermeisterinnen / Bürgermeister</a:t>
            </a:r>
          </a:p>
          <a:p>
            <a:pPr marL="987425"/>
            <a:r>
              <a:rPr lang="de-DE" sz="4000" b="0" dirty="0">
                <a:solidFill>
                  <a:srgbClr val="00474D"/>
                </a:solidFill>
                <a:latin typeface="Arial" panose="020B0604020202020204" pitchFamily="34" charset="0"/>
                <a:cs typeface="Arial" panose="020B0604020202020204" pitchFamily="34" charset="0"/>
              </a:rPr>
              <a:t>Landrätinnen / Landräte</a:t>
            </a:r>
          </a:p>
          <a:p>
            <a:pPr marL="987425"/>
            <a:r>
              <a:rPr lang="de-DE" sz="2400" dirty="0">
                <a:solidFill>
                  <a:srgbClr val="00474D"/>
                </a:solidFill>
              </a:rPr>
              <a:t>in NRW</a:t>
            </a:r>
          </a:p>
          <a:p>
            <a:pPr marL="987425"/>
            <a:endParaRPr lang="de-DE" sz="2400" dirty="0">
              <a:solidFill>
                <a:srgbClr val="00474D"/>
              </a:solidFill>
            </a:endParaRPr>
          </a:p>
          <a:p>
            <a:pPr marL="987425"/>
            <a:r>
              <a:rPr lang="de-DE" sz="1200" b="0" dirty="0">
                <a:solidFill>
                  <a:srgbClr val="00474D"/>
                </a:solidFill>
                <a:latin typeface="Arial" panose="020B0604020202020204" pitchFamily="34" charset="0"/>
                <a:cs typeface="Arial" panose="020B0604020202020204" pitchFamily="34" charset="0"/>
              </a:rPr>
              <a:t>Stand: Juni 2023</a:t>
            </a:r>
          </a:p>
        </p:txBody>
      </p:sp>
    </p:spTree>
    <p:extLst>
      <p:ext uri="{BB962C8B-B14F-4D97-AF65-F5344CB8AC3E}">
        <p14:creationId xmlns:p14="http://schemas.microsoft.com/office/powerpoint/2010/main" val="4239107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10400" y="6237288"/>
            <a:ext cx="2133600" cy="365125"/>
          </a:xfrm>
        </p:spPr>
        <p:txBody>
          <a:bodyPr/>
          <a:lstStyle/>
          <a:p>
            <a:fld id="{89C6A81C-63B9-436E-AED0-D2BEF7D9E2B1}" type="slidenum">
              <a:rPr lang="de-DE" smtClean="0"/>
              <a:pPr/>
              <a:t>10</a:t>
            </a:fld>
            <a:endParaRPr lang="de-DE" dirty="0"/>
          </a:p>
        </p:txBody>
      </p:sp>
      <p:pic>
        <p:nvPicPr>
          <p:cNvPr id="4" name="Bild 6" descr="Unbenan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3" y="98156"/>
            <a:ext cx="4997583" cy="2250723"/>
          </a:xfrm>
          <a:prstGeom prst="rect">
            <a:avLst/>
          </a:prstGeom>
        </p:spPr>
      </p:pic>
      <p:sp>
        <p:nvSpPr>
          <p:cNvPr id="5" name="Rectangle 2"/>
          <p:cNvSpPr txBox="1">
            <a:spLocks noChangeArrowheads="1"/>
          </p:cNvSpPr>
          <p:nvPr/>
        </p:nvSpPr>
        <p:spPr>
          <a:xfrm rot="60000">
            <a:off x="461856" y="1012552"/>
            <a:ext cx="3994692" cy="591487"/>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II.1 Wartezeiten für die Versorgung </a:t>
            </a:r>
            <a:r>
              <a:rPr lang="de-DE" sz="2700" b="0" dirty="0">
                <a:solidFill>
                  <a:srgbClr val="92D050"/>
                </a:solidFill>
                <a:latin typeface="Arial" panose="020B0604020202020204" pitchFamily="34" charset="0"/>
                <a:cs typeface="Arial" panose="020B0604020202020204" pitchFamily="34" charset="0"/>
              </a:rPr>
              <a:t> </a:t>
            </a:r>
          </a:p>
        </p:txBody>
      </p:sp>
      <p:grpSp>
        <p:nvGrpSpPr>
          <p:cNvPr id="6" name="Gruppieren 5"/>
          <p:cNvGrpSpPr/>
          <p:nvPr/>
        </p:nvGrpSpPr>
        <p:grpSpPr>
          <a:xfrm>
            <a:off x="782638" y="2062803"/>
            <a:ext cx="7447141" cy="4132709"/>
            <a:chOff x="862804" y="2240375"/>
            <a:chExt cx="8209956" cy="4556503"/>
          </a:xfrm>
        </p:grpSpPr>
        <p:sp>
          <p:nvSpPr>
            <p:cNvPr id="7" name="Line 22"/>
            <p:cNvSpPr>
              <a:spLocks noChangeShapeType="1"/>
            </p:cNvSpPr>
            <p:nvPr/>
          </p:nvSpPr>
          <p:spPr bwMode="auto">
            <a:xfrm>
              <a:off x="7660225" y="2907236"/>
              <a:ext cx="0" cy="3290550"/>
            </a:xfrm>
            <a:prstGeom prst="line">
              <a:avLst/>
            </a:prstGeom>
            <a:noFill/>
            <a:ln w="889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p>
              <a:endParaRPr lang="de-DE" dirty="0"/>
            </a:p>
          </p:txBody>
        </p:sp>
        <p:sp>
          <p:nvSpPr>
            <p:cNvPr id="8" name="Text Box 16"/>
            <p:cNvSpPr txBox="1">
              <a:spLocks noChangeArrowheads="1"/>
            </p:cNvSpPr>
            <p:nvPr/>
          </p:nvSpPr>
          <p:spPr bwMode="auto">
            <a:xfrm>
              <a:off x="6643412" y="3348310"/>
              <a:ext cx="1904118" cy="39206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8746" tIns="158746" rIns="158746" bIns="15874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de-DE" sz="1600" dirty="0"/>
                <a:t>nicht erfüllt</a:t>
              </a:r>
            </a:p>
          </p:txBody>
        </p:sp>
        <p:sp>
          <p:nvSpPr>
            <p:cNvPr id="9" name="Line 23"/>
            <p:cNvSpPr>
              <a:spLocks noChangeShapeType="1"/>
            </p:cNvSpPr>
            <p:nvPr/>
          </p:nvSpPr>
          <p:spPr bwMode="auto">
            <a:xfrm>
              <a:off x="2472904" y="2917738"/>
              <a:ext cx="5215323" cy="5250"/>
            </a:xfrm>
            <a:prstGeom prst="line">
              <a:avLst/>
            </a:prstGeom>
            <a:noFill/>
            <a:ln w="889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p>
              <a:endParaRPr lang="de-DE" dirty="0"/>
            </a:p>
          </p:txBody>
        </p:sp>
        <p:sp>
          <p:nvSpPr>
            <p:cNvPr id="10" name="Line 26"/>
            <p:cNvSpPr>
              <a:spLocks noChangeShapeType="1"/>
            </p:cNvSpPr>
            <p:nvPr/>
          </p:nvSpPr>
          <p:spPr bwMode="auto">
            <a:xfrm>
              <a:off x="5082315" y="2669196"/>
              <a:ext cx="0" cy="238040"/>
            </a:xfrm>
            <a:prstGeom prst="line">
              <a:avLst/>
            </a:prstGeom>
            <a:noFill/>
            <a:ln w="889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p>
              <a:endParaRPr lang="de-DE" dirty="0"/>
            </a:p>
          </p:txBody>
        </p:sp>
        <p:sp>
          <p:nvSpPr>
            <p:cNvPr id="11" name="Text Box 27"/>
            <p:cNvSpPr txBox="1">
              <a:spLocks noChangeArrowheads="1"/>
            </p:cNvSpPr>
            <p:nvPr/>
          </p:nvSpPr>
          <p:spPr bwMode="auto">
            <a:xfrm>
              <a:off x="3643727" y="2240375"/>
              <a:ext cx="3008437" cy="437573"/>
            </a:xfrm>
            <a:prstGeom prst="rect">
              <a:avLst/>
            </a:prstGeom>
            <a:solidFill>
              <a:schemeClr val="accent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2000" dirty="0"/>
                <a:t>Wartezeit</a:t>
              </a:r>
            </a:p>
          </p:txBody>
        </p:sp>
        <p:sp>
          <p:nvSpPr>
            <p:cNvPr id="12" name="Line 32"/>
            <p:cNvSpPr>
              <a:spLocks noChangeShapeType="1"/>
            </p:cNvSpPr>
            <p:nvPr/>
          </p:nvSpPr>
          <p:spPr bwMode="auto">
            <a:xfrm>
              <a:off x="2527157" y="2912487"/>
              <a:ext cx="0" cy="2068846"/>
            </a:xfrm>
            <a:prstGeom prst="line">
              <a:avLst/>
            </a:prstGeom>
            <a:noFill/>
            <a:ln w="889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p>
              <a:endParaRPr lang="de-DE" dirty="0"/>
            </a:p>
          </p:txBody>
        </p:sp>
        <p:sp>
          <p:nvSpPr>
            <p:cNvPr id="13" name="Text Box 19"/>
            <p:cNvSpPr txBox="1">
              <a:spLocks noChangeArrowheads="1"/>
            </p:cNvSpPr>
            <p:nvPr/>
          </p:nvSpPr>
          <p:spPr bwMode="auto">
            <a:xfrm>
              <a:off x="2030126" y="3334308"/>
              <a:ext cx="1048316" cy="39381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8746" tIns="158746" rIns="158746" bIns="15874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pPr>
              <a:r>
                <a:rPr lang="de-DE" sz="1600" dirty="0"/>
                <a:t>erfüllt</a:t>
              </a:r>
            </a:p>
          </p:txBody>
        </p:sp>
        <p:sp>
          <p:nvSpPr>
            <p:cNvPr id="14" name="Text Box 20"/>
            <p:cNvSpPr txBox="1">
              <a:spLocks noChangeArrowheads="1"/>
            </p:cNvSpPr>
            <p:nvPr/>
          </p:nvSpPr>
          <p:spPr bwMode="auto">
            <a:xfrm>
              <a:off x="862804" y="4328474"/>
              <a:ext cx="3601444" cy="146029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8746" tIns="158746" rIns="158746" bIns="15874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de-DE" sz="1600" b="1" dirty="0"/>
                <a:t>Versorgungsanspruch</a:t>
              </a:r>
            </a:p>
            <a:p>
              <a:pPr eaLnBrk="1" hangingPunct="1">
                <a:lnSpc>
                  <a:spcPct val="90000"/>
                </a:lnSpc>
                <a:spcBef>
                  <a:spcPct val="50000"/>
                </a:spcBef>
              </a:pPr>
              <a:r>
                <a:rPr lang="de-DE" sz="1600" b="1" dirty="0"/>
                <a:t>Zahlung von Ruhegehalt </a:t>
              </a:r>
            </a:p>
            <a:p>
              <a:pPr eaLnBrk="1" hangingPunct="1">
                <a:lnSpc>
                  <a:spcPct val="90000"/>
                </a:lnSpc>
                <a:spcBef>
                  <a:spcPct val="50000"/>
                </a:spcBef>
              </a:pPr>
              <a:r>
                <a:rPr lang="de-DE" sz="1600" b="1" dirty="0"/>
                <a:t>bei Eintritt in den Ruhestand</a:t>
              </a:r>
            </a:p>
          </p:txBody>
        </p:sp>
        <p:sp>
          <p:nvSpPr>
            <p:cNvPr id="15" name="Text Box 20"/>
            <p:cNvSpPr txBox="1">
              <a:spLocks noChangeArrowheads="1"/>
            </p:cNvSpPr>
            <p:nvPr/>
          </p:nvSpPr>
          <p:spPr bwMode="auto">
            <a:xfrm>
              <a:off x="5810360" y="4328474"/>
              <a:ext cx="3262400" cy="246840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8746" tIns="158746" rIns="158746" bIns="15874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defRPr/>
              </a:pPr>
              <a:r>
                <a:rPr lang="de-DE" sz="1600" b="1" dirty="0"/>
                <a:t>Entlassung kraft Gesetzes</a:t>
              </a:r>
            </a:p>
            <a:p>
              <a:pPr marL="177778" indent="-177778" eaLnBrk="1" hangingPunct="1">
                <a:lnSpc>
                  <a:spcPct val="90000"/>
                </a:lnSpc>
                <a:spcBef>
                  <a:spcPct val="50000"/>
                </a:spcBef>
                <a:buFont typeface="Arial" pitchFamily="34" charset="0"/>
                <a:buChar char="•"/>
                <a:tabLst>
                  <a:tab pos="177778" algn="l"/>
                </a:tabLst>
                <a:defRPr/>
              </a:pPr>
              <a:r>
                <a:rPr lang="de-DE" sz="1600" b="1" dirty="0"/>
                <a:t>Übergangsgeld nach</a:t>
              </a:r>
            </a:p>
            <a:p>
              <a:pPr eaLnBrk="1" hangingPunct="1">
                <a:lnSpc>
                  <a:spcPct val="90000"/>
                </a:lnSpc>
                <a:spcBef>
                  <a:spcPct val="50000"/>
                </a:spcBef>
                <a:defRPr/>
              </a:pPr>
              <a:r>
                <a:rPr lang="de-DE" sz="1600" b="1" dirty="0"/>
                <a:t>   § 56 LBeamtVG</a:t>
              </a:r>
            </a:p>
            <a:p>
              <a:pPr marL="177778" indent="-177778" eaLnBrk="1" hangingPunct="1">
                <a:lnSpc>
                  <a:spcPct val="90000"/>
                </a:lnSpc>
                <a:spcBef>
                  <a:spcPct val="50000"/>
                </a:spcBef>
                <a:buFont typeface="Arial" pitchFamily="34" charset="0"/>
                <a:buChar char="•"/>
                <a:defRPr/>
              </a:pPr>
              <a:r>
                <a:rPr lang="de-DE" sz="1600" b="1" dirty="0"/>
                <a:t>Nachversicherung in der </a:t>
              </a:r>
            </a:p>
            <a:p>
              <a:pPr marL="266667" indent="-266667" eaLnBrk="1" hangingPunct="1">
                <a:lnSpc>
                  <a:spcPct val="90000"/>
                </a:lnSpc>
                <a:spcBef>
                  <a:spcPct val="50000"/>
                </a:spcBef>
                <a:tabLst>
                  <a:tab pos="177778" algn="l"/>
                  <a:tab pos="266667" algn="l"/>
                </a:tabLst>
                <a:defRPr/>
              </a:pPr>
              <a:r>
                <a:rPr lang="de-DE" sz="1600" b="1" dirty="0"/>
                <a:t>	gesetzlichen Renten-</a:t>
              </a:r>
            </a:p>
            <a:p>
              <a:pPr marL="266667" indent="-266667" eaLnBrk="1" hangingPunct="1">
                <a:lnSpc>
                  <a:spcPct val="90000"/>
                </a:lnSpc>
                <a:spcBef>
                  <a:spcPct val="50000"/>
                </a:spcBef>
                <a:tabLst>
                  <a:tab pos="88889" algn="l"/>
                  <a:tab pos="177778" algn="l"/>
                  <a:tab pos="266667" algn="l"/>
                </a:tabLst>
                <a:defRPr/>
              </a:pPr>
              <a:r>
                <a:rPr lang="de-DE" sz="1600" b="1" dirty="0"/>
                <a:t>   versicherung</a:t>
              </a:r>
            </a:p>
            <a:p>
              <a:pPr eaLnBrk="1" hangingPunct="1">
                <a:lnSpc>
                  <a:spcPct val="90000"/>
                </a:lnSpc>
                <a:spcBef>
                  <a:spcPct val="50000"/>
                </a:spcBef>
                <a:defRPr/>
              </a:pPr>
              <a:endParaRPr lang="de-DE" sz="1600" b="1" dirty="0"/>
            </a:p>
          </p:txBody>
        </p:sp>
      </p:grpSp>
    </p:spTree>
    <p:extLst>
      <p:ext uri="{BB962C8B-B14F-4D97-AF65-F5344CB8AC3E}">
        <p14:creationId xmlns:p14="http://schemas.microsoft.com/office/powerpoint/2010/main" val="360729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11</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118191"/>
            <a:ext cx="5275099" cy="2086673"/>
          </a:xfrm>
          <a:prstGeom prst="rect">
            <a:avLst/>
          </a:prstGeom>
        </p:spPr>
      </p:pic>
      <p:sp>
        <p:nvSpPr>
          <p:cNvPr id="5" name="Rectangle 2"/>
          <p:cNvSpPr txBox="1">
            <a:spLocks noChangeArrowheads="1"/>
          </p:cNvSpPr>
          <p:nvPr/>
        </p:nvSpPr>
        <p:spPr>
          <a:xfrm rot="60000">
            <a:off x="461550" y="81116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II.1 Wartezeiten für die Versorgung  </a:t>
            </a:r>
          </a:p>
        </p:txBody>
      </p:sp>
      <p:sp>
        <p:nvSpPr>
          <p:cNvPr id="6" name="Textfeld 1"/>
          <p:cNvSpPr txBox="1">
            <a:spLocks noChangeArrowheads="1"/>
          </p:cNvSpPr>
          <p:nvPr/>
        </p:nvSpPr>
        <p:spPr bwMode="auto">
          <a:xfrm>
            <a:off x="391681" y="2263496"/>
            <a:ext cx="6465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000" b="1" dirty="0"/>
              <a:t>Beispiel:</a:t>
            </a:r>
          </a:p>
        </p:txBody>
      </p:sp>
      <p:sp>
        <p:nvSpPr>
          <p:cNvPr id="7" name="Textfeld 2"/>
          <p:cNvSpPr txBox="1">
            <a:spLocks noChangeArrowheads="1"/>
          </p:cNvSpPr>
          <p:nvPr/>
        </p:nvSpPr>
        <p:spPr bwMode="auto">
          <a:xfrm>
            <a:off x="419190" y="2543993"/>
            <a:ext cx="718661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Bürgermeister, geb. am 18.09.1980</a:t>
            </a:r>
          </a:p>
          <a:p>
            <a:pPr eaLnBrk="1" hangingPunct="1"/>
            <a:endParaRPr lang="de-DE" dirty="0"/>
          </a:p>
          <a:p>
            <a:pPr eaLnBrk="1" hangingPunct="1"/>
            <a:r>
              <a:rPr lang="de-DE" dirty="0"/>
              <a:t>Wehrdienst:	1 Jahr	-- Tage</a:t>
            </a:r>
          </a:p>
          <a:p>
            <a:pPr eaLnBrk="1" hangingPunct="1"/>
            <a:endParaRPr lang="de-DE" dirty="0"/>
          </a:p>
          <a:p>
            <a:pPr eaLnBrk="1" hangingPunct="1"/>
            <a:r>
              <a:rPr lang="de-DE" dirty="0"/>
              <a:t>förderliche </a:t>
            </a:r>
          </a:p>
          <a:p>
            <a:pPr eaLnBrk="1" hangingPunct="1"/>
            <a:r>
              <a:rPr lang="de-DE" dirty="0"/>
              <a:t>Tätigkeit:	4 Jahre	-- Tage</a:t>
            </a:r>
          </a:p>
          <a:p>
            <a:pPr eaLnBrk="1" hangingPunct="1"/>
            <a:endParaRPr lang="de-DE" dirty="0"/>
          </a:p>
          <a:p>
            <a:pPr eaLnBrk="1" hangingPunct="1"/>
            <a:r>
              <a:rPr lang="de-DE" dirty="0"/>
              <a:t>Bürgermeister</a:t>
            </a:r>
          </a:p>
          <a:p>
            <a:pPr eaLnBrk="1" hangingPunct="1"/>
            <a:r>
              <a:rPr lang="de-DE" dirty="0"/>
              <a:t>ab 01.11.2020     </a:t>
            </a:r>
            <a:r>
              <a:rPr lang="de-DE" u="sng" dirty="0"/>
              <a:t>	5 Jahre	-- Tage</a:t>
            </a:r>
          </a:p>
          <a:p>
            <a:pPr eaLnBrk="1" hangingPunct="1"/>
            <a:r>
              <a:rPr lang="de-DE" dirty="0"/>
              <a:t>	             10 Jahre  -- Tage</a:t>
            </a:r>
          </a:p>
          <a:p>
            <a:pPr eaLnBrk="1" hangingPunct="1"/>
            <a:endParaRPr lang="de-DE" dirty="0"/>
          </a:p>
          <a:p>
            <a:pPr eaLnBrk="1" hangingPunct="1"/>
            <a:r>
              <a:rPr lang="de-DE" dirty="0"/>
              <a:t>Der Bürgermeister hat am Ende der Amtszeit, am 31.10.2025, das </a:t>
            </a:r>
          </a:p>
          <a:p>
            <a:pPr eaLnBrk="1" hangingPunct="1"/>
            <a:r>
              <a:rPr lang="de-DE" dirty="0"/>
              <a:t>45. Lebensjahr vollendet.	</a:t>
            </a:r>
          </a:p>
        </p:txBody>
      </p:sp>
    </p:spTree>
    <p:extLst>
      <p:ext uri="{BB962C8B-B14F-4D97-AF65-F5344CB8AC3E}">
        <p14:creationId xmlns:p14="http://schemas.microsoft.com/office/powerpoint/2010/main" val="254868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12</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98157"/>
            <a:ext cx="5275099" cy="2106707"/>
          </a:xfrm>
          <a:prstGeom prst="rect">
            <a:avLst/>
          </a:prstGeom>
        </p:spPr>
      </p:pic>
      <p:sp>
        <p:nvSpPr>
          <p:cNvPr id="5" name="Rectangle 2"/>
          <p:cNvSpPr txBox="1">
            <a:spLocks noChangeArrowheads="1"/>
          </p:cNvSpPr>
          <p:nvPr/>
        </p:nvSpPr>
        <p:spPr>
          <a:xfrm rot="60000">
            <a:off x="461554" y="873151"/>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II.1 Wartezeiten für die Versorgung  </a:t>
            </a:r>
          </a:p>
        </p:txBody>
      </p:sp>
      <p:sp>
        <p:nvSpPr>
          <p:cNvPr id="6" name="Textfeld 2"/>
          <p:cNvSpPr txBox="1">
            <a:spLocks noChangeArrowheads="1"/>
          </p:cNvSpPr>
          <p:nvPr/>
        </p:nvSpPr>
        <p:spPr bwMode="auto">
          <a:xfrm>
            <a:off x="391680" y="2457347"/>
            <a:ext cx="7902575" cy="221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000" b="1" dirty="0"/>
              <a:t>Folge:</a:t>
            </a:r>
            <a:r>
              <a:rPr lang="de-DE" b="1" dirty="0"/>
              <a:t>	</a:t>
            </a:r>
            <a:r>
              <a:rPr lang="de-DE" sz="2000" dirty="0"/>
              <a:t>Er hat einen Anspruch auf Ruhegehalt, da die 	Mindestwartezeit von 8 Jahre vorliegt.</a:t>
            </a:r>
          </a:p>
          <a:p>
            <a:pPr eaLnBrk="1" hangingPunct="1"/>
            <a:r>
              <a:rPr lang="de-DE" sz="2000" dirty="0"/>
              <a:t>	</a:t>
            </a:r>
          </a:p>
          <a:p>
            <a:pPr eaLnBrk="1" hangingPunct="1"/>
            <a:r>
              <a:rPr lang="de-DE" sz="2000" dirty="0"/>
              <a:t>	Die anerkannten förderlichen Zeiten rechnen auch zur 	Wartezeit.</a:t>
            </a:r>
          </a:p>
          <a:p>
            <a:pPr eaLnBrk="1" hangingPunct="1"/>
            <a:endParaRPr lang="de-DE" sz="2000" b="1" dirty="0"/>
          </a:p>
          <a:p>
            <a:pPr eaLnBrk="1" hangingPunct="1"/>
            <a:r>
              <a:rPr lang="de-DE" dirty="0"/>
              <a:t>						</a:t>
            </a:r>
          </a:p>
        </p:txBody>
      </p:sp>
    </p:spTree>
    <p:extLst>
      <p:ext uri="{BB962C8B-B14F-4D97-AF65-F5344CB8AC3E}">
        <p14:creationId xmlns:p14="http://schemas.microsoft.com/office/powerpoint/2010/main" val="27994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III.1 Entlassung auf</a:t>
            </a:r>
          </a:p>
          <a:p>
            <a:pPr marL="974787" indent="-974787" defTabSz="816402"/>
            <a:r>
              <a:rPr lang="de-DE" sz="2700" b="0" dirty="0">
                <a:solidFill>
                  <a:schemeClr val="bg1"/>
                </a:solidFill>
                <a:latin typeface="Arial" panose="020B0604020202020204" pitchFamily="34" charset="0"/>
                <a:cs typeface="Arial" panose="020B0604020202020204" pitchFamily="34" charset="0"/>
              </a:rPr>
              <a:t>	Antrag  </a:t>
            </a:r>
          </a:p>
        </p:txBody>
      </p:sp>
      <p:sp>
        <p:nvSpPr>
          <p:cNvPr id="6" name="Textfeld 5"/>
          <p:cNvSpPr txBox="1"/>
          <p:nvPr/>
        </p:nvSpPr>
        <p:spPr>
          <a:xfrm>
            <a:off x="469720" y="2535071"/>
            <a:ext cx="7902575" cy="1015653"/>
          </a:xfrm>
          <a:prstGeom prst="rect">
            <a:avLst/>
          </a:prstGeom>
          <a:noFill/>
        </p:spPr>
        <p:txBody>
          <a:bodyPr lIns="91428" tIns="45715" rIns="91428" bIns="45715">
            <a:spAutoFit/>
          </a:bodyPr>
          <a:lstStyle/>
          <a:p>
            <a:pPr>
              <a:tabLst>
                <a:tab pos="266667" algn="l"/>
              </a:tabLst>
              <a:defRPr/>
            </a:pPr>
            <a:endParaRPr lang="de-DE" sz="2000" dirty="0">
              <a:latin typeface="Arial" panose="020B0604020202020204" pitchFamily="34" charset="0"/>
              <a:cs typeface="Arial" panose="020B0604020202020204" pitchFamily="34" charset="0"/>
            </a:endParaRPr>
          </a:p>
          <a:p>
            <a:pPr marL="444445" indent="-444445">
              <a:tabLst>
                <a:tab pos="444445" algn="l"/>
              </a:tabLst>
              <a:defRPr/>
            </a:pPr>
            <a:r>
              <a:rPr lang="de-DE" sz="2000" dirty="0">
                <a:latin typeface="Arial" panose="020B0604020202020204" pitchFamily="34" charset="0"/>
                <a:cs typeface="Arial" panose="020B0604020202020204" pitchFamily="34" charset="0"/>
              </a:rPr>
              <a:t>	Ein Bürgermeister / Landrat beantragt in einer freiwilligen Wahlzeit (ab 2. Wahlperiode) seine Entlassung.</a:t>
            </a:r>
          </a:p>
        </p:txBody>
      </p:sp>
    </p:spTree>
    <p:extLst>
      <p:ext uri="{BB962C8B-B14F-4D97-AF65-F5344CB8AC3E}">
        <p14:creationId xmlns:p14="http://schemas.microsoft.com/office/powerpoint/2010/main" val="107276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III.1 Entlassung auf</a:t>
            </a:r>
          </a:p>
          <a:p>
            <a:pPr marL="974787" indent="-974787" defTabSz="816402"/>
            <a:r>
              <a:rPr lang="de-DE" sz="2700" b="0" dirty="0">
                <a:solidFill>
                  <a:schemeClr val="bg1"/>
                </a:solidFill>
                <a:latin typeface="Arial" panose="020B0604020202020204" pitchFamily="34" charset="0"/>
                <a:cs typeface="Arial" panose="020B0604020202020204" pitchFamily="34" charset="0"/>
              </a:rPr>
              <a:t>	Antrag  </a:t>
            </a:r>
          </a:p>
        </p:txBody>
      </p:sp>
      <p:sp>
        <p:nvSpPr>
          <p:cNvPr id="6" name="Textfeld 12"/>
          <p:cNvSpPr txBox="1">
            <a:spLocks noChangeArrowheads="1"/>
          </p:cNvSpPr>
          <p:nvPr/>
        </p:nvSpPr>
        <p:spPr bwMode="auto">
          <a:xfrm>
            <a:off x="457839" y="2507478"/>
            <a:ext cx="7902575" cy="28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tabLst>
                <a:tab pos="266700" algn="l"/>
              </a:tabLst>
              <a:defRPr>
                <a:solidFill>
                  <a:schemeClr val="tx1"/>
                </a:solidFill>
                <a:latin typeface="Arial" charset="0"/>
              </a:defRPr>
            </a:lvl1pPr>
            <a:lvl2pPr marL="742950" indent="-285750" eaLnBrk="0" hangingPunct="0">
              <a:tabLst>
                <a:tab pos="266700" algn="l"/>
              </a:tabLst>
              <a:defRPr>
                <a:solidFill>
                  <a:schemeClr val="tx1"/>
                </a:solidFill>
                <a:latin typeface="Arial" charset="0"/>
              </a:defRPr>
            </a:lvl2pPr>
            <a:lvl3pPr marL="1143000" indent="-228600" eaLnBrk="0" hangingPunct="0">
              <a:tabLst>
                <a:tab pos="266700" algn="l"/>
              </a:tabLst>
              <a:defRPr>
                <a:solidFill>
                  <a:schemeClr val="tx1"/>
                </a:solidFill>
                <a:latin typeface="Arial" charset="0"/>
              </a:defRPr>
            </a:lvl3pPr>
            <a:lvl4pPr marL="1600200" indent="-228600" eaLnBrk="0" hangingPunct="0">
              <a:tabLst>
                <a:tab pos="266700" algn="l"/>
              </a:tabLst>
              <a:defRPr>
                <a:solidFill>
                  <a:schemeClr val="tx1"/>
                </a:solidFill>
                <a:latin typeface="Arial" charset="0"/>
              </a:defRPr>
            </a:lvl4pPr>
            <a:lvl5pPr marL="2057400" indent="-228600" eaLnBrk="0" hangingPunct="0">
              <a:tabLst>
                <a:tab pos="266700" algn="l"/>
              </a:tabLst>
              <a:defRPr>
                <a:solidFill>
                  <a:schemeClr val="tx1"/>
                </a:solidFill>
                <a:latin typeface="Arial" charset="0"/>
              </a:defRPr>
            </a:lvl5pPr>
            <a:lvl6pPr marL="2514600" indent="-228600" eaLnBrk="0" fontAlgn="base" hangingPunct="0">
              <a:spcBef>
                <a:spcPct val="0"/>
              </a:spcBef>
              <a:spcAft>
                <a:spcPct val="0"/>
              </a:spcAft>
              <a:tabLst>
                <a:tab pos="266700" algn="l"/>
              </a:tabLst>
              <a:defRPr>
                <a:solidFill>
                  <a:schemeClr val="tx1"/>
                </a:solidFill>
                <a:latin typeface="Arial" charset="0"/>
              </a:defRPr>
            </a:lvl6pPr>
            <a:lvl7pPr marL="2971800" indent="-228600" eaLnBrk="0" fontAlgn="base" hangingPunct="0">
              <a:spcBef>
                <a:spcPct val="0"/>
              </a:spcBef>
              <a:spcAft>
                <a:spcPct val="0"/>
              </a:spcAft>
              <a:tabLst>
                <a:tab pos="266700" algn="l"/>
              </a:tabLst>
              <a:defRPr>
                <a:solidFill>
                  <a:schemeClr val="tx1"/>
                </a:solidFill>
                <a:latin typeface="Arial" charset="0"/>
              </a:defRPr>
            </a:lvl7pPr>
            <a:lvl8pPr marL="3429000" indent="-228600" eaLnBrk="0" fontAlgn="base" hangingPunct="0">
              <a:spcBef>
                <a:spcPct val="0"/>
              </a:spcBef>
              <a:spcAft>
                <a:spcPct val="0"/>
              </a:spcAft>
              <a:tabLst>
                <a:tab pos="266700" algn="l"/>
              </a:tabLst>
              <a:defRPr>
                <a:solidFill>
                  <a:schemeClr val="tx1"/>
                </a:solidFill>
                <a:latin typeface="Arial" charset="0"/>
              </a:defRPr>
            </a:lvl8pPr>
            <a:lvl9pPr marL="3886200" indent="-228600" eaLnBrk="0" fontAlgn="base" hangingPunct="0">
              <a:spcBef>
                <a:spcPct val="0"/>
              </a:spcBef>
              <a:spcAft>
                <a:spcPct val="0"/>
              </a:spcAft>
              <a:tabLst>
                <a:tab pos="266700" algn="l"/>
              </a:tabLst>
              <a:defRPr>
                <a:solidFill>
                  <a:schemeClr val="tx1"/>
                </a:solidFill>
                <a:latin typeface="Arial" charset="0"/>
              </a:defRPr>
            </a:lvl9pPr>
          </a:lstStyle>
          <a:p>
            <a:pPr eaLnBrk="1" hangingPunct="1"/>
            <a:r>
              <a:rPr lang="de-DE" sz="2000" b="1" dirty="0"/>
              <a:t>Rechtslage nach dem Gesetz zur Stärkung der kommunalen</a:t>
            </a:r>
          </a:p>
          <a:p>
            <a:pPr eaLnBrk="1" hangingPunct="1"/>
            <a:r>
              <a:rPr lang="de-DE" sz="2000" b="1" dirty="0"/>
              <a:t>Demokratie</a:t>
            </a:r>
            <a:endParaRPr lang="de-DE" sz="2000" dirty="0"/>
          </a:p>
          <a:p>
            <a:pPr eaLnBrk="1" hangingPunct="1"/>
            <a:endParaRPr lang="de-DE" sz="2000" dirty="0"/>
          </a:p>
          <a:p>
            <a:pPr eaLnBrk="1" hangingPunct="1"/>
            <a:r>
              <a:rPr lang="de-DE" sz="2000" dirty="0"/>
              <a:t>Art. 4 Nr. 2:	Einführung des § 119 Abs. 5 LBG</a:t>
            </a:r>
          </a:p>
          <a:p>
            <a:pPr eaLnBrk="1" hangingPunct="1"/>
            <a:r>
              <a:rPr lang="de-DE" sz="2000" dirty="0"/>
              <a:t>			ab 01.07.2016 § 118 Abs. 5 LBG</a:t>
            </a:r>
          </a:p>
          <a:p>
            <a:pPr eaLnBrk="1" hangingPunct="1"/>
            <a:endParaRPr lang="de-DE" sz="2000" dirty="0"/>
          </a:p>
          <a:p>
            <a:pPr eaLnBrk="1" hangingPunct="1"/>
            <a:r>
              <a:rPr lang="de-DE" sz="2000" dirty="0"/>
              <a:t>Hat der Bürgermeister / Landrat bereits aus der vorherigen Wahlzeit einen Anspruch auf ein Ruhegehalt, bleibt dieser erhalten.</a:t>
            </a:r>
          </a:p>
          <a:p>
            <a:pPr eaLnBrk="1" hangingPunct="1"/>
            <a:endParaRPr lang="de-DE" sz="2000" dirty="0"/>
          </a:p>
        </p:txBody>
      </p:sp>
    </p:spTree>
    <p:extLst>
      <p:ext uri="{BB962C8B-B14F-4D97-AF65-F5344CB8AC3E}">
        <p14:creationId xmlns:p14="http://schemas.microsoft.com/office/powerpoint/2010/main" val="231700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III.1 Entlassung auf</a:t>
            </a:r>
          </a:p>
          <a:p>
            <a:pPr marL="974787" indent="-974787" defTabSz="816402"/>
            <a:r>
              <a:rPr lang="de-DE" sz="2700" b="0" dirty="0">
                <a:solidFill>
                  <a:schemeClr val="bg1"/>
                </a:solidFill>
                <a:latin typeface="Arial" panose="020B0604020202020204" pitchFamily="34" charset="0"/>
                <a:cs typeface="Arial" panose="020B0604020202020204" pitchFamily="34" charset="0"/>
              </a:rPr>
              <a:t>	Antrag  </a:t>
            </a:r>
          </a:p>
        </p:txBody>
      </p:sp>
      <p:sp>
        <p:nvSpPr>
          <p:cNvPr id="6" name="Textfeld 12"/>
          <p:cNvSpPr txBox="1">
            <a:spLocks noChangeArrowheads="1"/>
          </p:cNvSpPr>
          <p:nvPr/>
        </p:nvSpPr>
        <p:spPr bwMode="auto">
          <a:xfrm>
            <a:off x="522315" y="2572789"/>
            <a:ext cx="79025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tabLst>
                <a:tab pos="266700" algn="l"/>
              </a:tabLst>
              <a:defRPr>
                <a:solidFill>
                  <a:schemeClr val="tx1"/>
                </a:solidFill>
                <a:latin typeface="Arial" charset="0"/>
              </a:defRPr>
            </a:lvl1pPr>
            <a:lvl2pPr marL="742950" indent="-285750" eaLnBrk="0" hangingPunct="0">
              <a:tabLst>
                <a:tab pos="266700" algn="l"/>
              </a:tabLst>
              <a:defRPr>
                <a:solidFill>
                  <a:schemeClr val="tx1"/>
                </a:solidFill>
                <a:latin typeface="Arial" charset="0"/>
              </a:defRPr>
            </a:lvl2pPr>
            <a:lvl3pPr marL="1143000" indent="-228600" eaLnBrk="0" hangingPunct="0">
              <a:tabLst>
                <a:tab pos="266700" algn="l"/>
              </a:tabLst>
              <a:defRPr>
                <a:solidFill>
                  <a:schemeClr val="tx1"/>
                </a:solidFill>
                <a:latin typeface="Arial" charset="0"/>
              </a:defRPr>
            </a:lvl3pPr>
            <a:lvl4pPr marL="1600200" indent="-228600" eaLnBrk="0" hangingPunct="0">
              <a:tabLst>
                <a:tab pos="266700" algn="l"/>
              </a:tabLst>
              <a:defRPr>
                <a:solidFill>
                  <a:schemeClr val="tx1"/>
                </a:solidFill>
                <a:latin typeface="Arial" charset="0"/>
              </a:defRPr>
            </a:lvl4pPr>
            <a:lvl5pPr marL="2057400" indent="-228600" eaLnBrk="0" hangingPunct="0">
              <a:tabLst>
                <a:tab pos="266700" algn="l"/>
              </a:tabLst>
              <a:defRPr>
                <a:solidFill>
                  <a:schemeClr val="tx1"/>
                </a:solidFill>
                <a:latin typeface="Arial" charset="0"/>
              </a:defRPr>
            </a:lvl5pPr>
            <a:lvl6pPr marL="2514600" indent="-228600" eaLnBrk="0" fontAlgn="base" hangingPunct="0">
              <a:spcBef>
                <a:spcPct val="0"/>
              </a:spcBef>
              <a:spcAft>
                <a:spcPct val="0"/>
              </a:spcAft>
              <a:tabLst>
                <a:tab pos="266700" algn="l"/>
              </a:tabLst>
              <a:defRPr>
                <a:solidFill>
                  <a:schemeClr val="tx1"/>
                </a:solidFill>
                <a:latin typeface="Arial" charset="0"/>
              </a:defRPr>
            </a:lvl6pPr>
            <a:lvl7pPr marL="2971800" indent="-228600" eaLnBrk="0" fontAlgn="base" hangingPunct="0">
              <a:spcBef>
                <a:spcPct val="0"/>
              </a:spcBef>
              <a:spcAft>
                <a:spcPct val="0"/>
              </a:spcAft>
              <a:tabLst>
                <a:tab pos="266700" algn="l"/>
              </a:tabLst>
              <a:defRPr>
                <a:solidFill>
                  <a:schemeClr val="tx1"/>
                </a:solidFill>
                <a:latin typeface="Arial" charset="0"/>
              </a:defRPr>
            </a:lvl7pPr>
            <a:lvl8pPr marL="3429000" indent="-228600" eaLnBrk="0" fontAlgn="base" hangingPunct="0">
              <a:spcBef>
                <a:spcPct val="0"/>
              </a:spcBef>
              <a:spcAft>
                <a:spcPct val="0"/>
              </a:spcAft>
              <a:tabLst>
                <a:tab pos="266700" algn="l"/>
              </a:tabLst>
              <a:defRPr>
                <a:solidFill>
                  <a:schemeClr val="tx1"/>
                </a:solidFill>
                <a:latin typeface="Arial" charset="0"/>
              </a:defRPr>
            </a:lvl8pPr>
            <a:lvl9pPr marL="3886200" indent="-228600" eaLnBrk="0" fontAlgn="base" hangingPunct="0">
              <a:spcBef>
                <a:spcPct val="0"/>
              </a:spcBef>
              <a:spcAft>
                <a:spcPct val="0"/>
              </a:spcAft>
              <a:tabLst>
                <a:tab pos="266700" algn="l"/>
              </a:tabLst>
              <a:defRPr>
                <a:solidFill>
                  <a:schemeClr val="tx1"/>
                </a:solidFill>
                <a:latin typeface="Arial" charset="0"/>
              </a:defRPr>
            </a:lvl9pPr>
          </a:lstStyle>
          <a:p>
            <a:pPr eaLnBrk="1" hangingPunct="1"/>
            <a:r>
              <a:rPr lang="de-DE" sz="2000" dirty="0"/>
              <a:t>Unabdingbare Voraussetzungen:</a:t>
            </a:r>
          </a:p>
          <a:p>
            <a:pPr eaLnBrk="1" hangingPunct="1"/>
            <a:endParaRPr lang="de-DE" sz="2000" dirty="0"/>
          </a:p>
          <a:p>
            <a:pPr eaLnBrk="1" hangingPunct="1"/>
            <a:r>
              <a:rPr lang="de-DE" sz="2000" dirty="0"/>
              <a:t>Die statusrechtlichen Voraussetzungen für einen Eintritt in den Ruhestand nach § 118 Abs. 4 LBG müssen vor Beginn des letzten Zeitbeamtenverhältnisses bereits erfüllt sein.</a:t>
            </a:r>
          </a:p>
          <a:p>
            <a:pPr eaLnBrk="1" hangingPunct="1"/>
            <a:endParaRPr lang="de-DE" sz="2000" dirty="0"/>
          </a:p>
          <a:p>
            <a:pPr eaLnBrk="1" hangingPunct="1"/>
            <a:r>
              <a:rPr lang="de-DE" sz="2000" dirty="0"/>
              <a:t>Insbesondere müssen die dort genannten erforderlichen Wartezeiten vor Eintritt in das letzte Amt bereits vorliegen.</a:t>
            </a:r>
          </a:p>
        </p:txBody>
      </p:sp>
    </p:spTree>
    <p:extLst>
      <p:ext uri="{BB962C8B-B14F-4D97-AF65-F5344CB8AC3E}">
        <p14:creationId xmlns:p14="http://schemas.microsoft.com/office/powerpoint/2010/main" val="1061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III.1 Entlassung auf</a:t>
            </a:r>
          </a:p>
          <a:p>
            <a:pPr marL="974787" indent="-974787" defTabSz="816402"/>
            <a:r>
              <a:rPr lang="de-DE" sz="2700" b="0" dirty="0">
                <a:solidFill>
                  <a:schemeClr val="bg1"/>
                </a:solidFill>
                <a:latin typeface="Arial" panose="020B0604020202020204" pitchFamily="34" charset="0"/>
                <a:cs typeface="Arial" panose="020B0604020202020204" pitchFamily="34" charset="0"/>
              </a:rPr>
              <a:t>	Antrag  </a:t>
            </a:r>
          </a:p>
        </p:txBody>
      </p:sp>
      <p:sp>
        <p:nvSpPr>
          <p:cNvPr id="6" name="Textfeld 12"/>
          <p:cNvSpPr txBox="1">
            <a:spLocks noChangeArrowheads="1"/>
          </p:cNvSpPr>
          <p:nvPr/>
        </p:nvSpPr>
        <p:spPr bwMode="auto">
          <a:xfrm>
            <a:off x="457839" y="2244827"/>
            <a:ext cx="7902575" cy="409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tabLst>
                <a:tab pos="266700" algn="l"/>
              </a:tabLst>
              <a:defRPr>
                <a:solidFill>
                  <a:schemeClr val="tx1"/>
                </a:solidFill>
                <a:latin typeface="Arial" charset="0"/>
              </a:defRPr>
            </a:lvl1pPr>
            <a:lvl2pPr marL="742950" indent="-285750" eaLnBrk="0" hangingPunct="0">
              <a:tabLst>
                <a:tab pos="266700" algn="l"/>
              </a:tabLst>
              <a:defRPr>
                <a:solidFill>
                  <a:schemeClr val="tx1"/>
                </a:solidFill>
                <a:latin typeface="Arial" charset="0"/>
              </a:defRPr>
            </a:lvl2pPr>
            <a:lvl3pPr marL="1143000" indent="-228600" eaLnBrk="0" hangingPunct="0">
              <a:tabLst>
                <a:tab pos="266700" algn="l"/>
              </a:tabLst>
              <a:defRPr>
                <a:solidFill>
                  <a:schemeClr val="tx1"/>
                </a:solidFill>
                <a:latin typeface="Arial" charset="0"/>
              </a:defRPr>
            </a:lvl3pPr>
            <a:lvl4pPr marL="1600200" indent="-228600" eaLnBrk="0" hangingPunct="0">
              <a:tabLst>
                <a:tab pos="266700" algn="l"/>
              </a:tabLst>
              <a:defRPr>
                <a:solidFill>
                  <a:schemeClr val="tx1"/>
                </a:solidFill>
                <a:latin typeface="Arial" charset="0"/>
              </a:defRPr>
            </a:lvl4pPr>
            <a:lvl5pPr marL="2057400" indent="-228600" eaLnBrk="0" hangingPunct="0">
              <a:tabLst>
                <a:tab pos="266700" algn="l"/>
              </a:tabLst>
              <a:defRPr>
                <a:solidFill>
                  <a:schemeClr val="tx1"/>
                </a:solidFill>
                <a:latin typeface="Arial" charset="0"/>
              </a:defRPr>
            </a:lvl5pPr>
            <a:lvl6pPr marL="2514600" indent="-228600" eaLnBrk="0" fontAlgn="base" hangingPunct="0">
              <a:spcBef>
                <a:spcPct val="0"/>
              </a:spcBef>
              <a:spcAft>
                <a:spcPct val="0"/>
              </a:spcAft>
              <a:tabLst>
                <a:tab pos="266700" algn="l"/>
              </a:tabLst>
              <a:defRPr>
                <a:solidFill>
                  <a:schemeClr val="tx1"/>
                </a:solidFill>
                <a:latin typeface="Arial" charset="0"/>
              </a:defRPr>
            </a:lvl6pPr>
            <a:lvl7pPr marL="2971800" indent="-228600" eaLnBrk="0" fontAlgn="base" hangingPunct="0">
              <a:spcBef>
                <a:spcPct val="0"/>
              </a:spcBef>
              <a:spcAft>
                <a:spcPct val="0"/>
              </a:spcAft>
              <a:tabLst>
                <a:tab pos="266700" algn="l"/>
              </a:tabLst>
              <a:defRPr>
                <a:solidFill>
                  <a:schemeClr val="tx1"/>
                </a:solidFill>
                <a:latin typeface="Arial" charset="0"/>
              </a:defRPr>
            </a:lvl7pPr>
            <a:lvl8pPr marL="3429000" indent="-228600" eaLnBrk="0" fontAlgn="base" hangingPunct="0">
              <a:spcBef>
                <a:spcPct val="0"/>
              </a:spcBef>
              <a:spcAft>
                <a:spcPct val="0"/>
              </a:spcAft>
              <a:tabLst>
                <a:tab pos="266700" algn="l"/>
              </a:tabLst>
              <a:defRPr>
                <a:solidFill>
                  <a:schemeClr val="tx1"/>
                </a:solidFill>
                <a:latin typeface="Arial" charset="0"/>
              </a:defRPr>
            </a:lvl8pPr>
            <a:lvl9pPr marL="3886200" indent="-228600" eaLnBrk="0" fontAlgn="base" hangingPunct="0">
              <a:spcBef>
                <a:spcPct val="0"/>
              </a:spcBef>
              <a:spcAft>
                <a:spcPct val="0"/>
              </a:spcAft>
              <a:tabLst>
                <a:tab pos="266700" algn="l"/>
              </a:tabLst>
              <a:defRPr>
                <a:solidFill>
                  <a:schemeClr val="tx1"/>
                </a:solidFill>
                <a:latin typeface="Arial" charset="0"/>
              </a:defRPr>
            </a:lvl9pPr>
          </a:lstStyle>
          <a:p>
            <a:pPr eaLnBrk="1" hangingPunct="1"/>
            <a:r>
              <a:rPr lang="de-DE" sz="2000" b="1" dirty="0"/>
              <a:t>Rechtsfolge:</a:t>
            </a:r>
          </a:p>
          <a:p>
            <a:pPr eaLnBrk="1" hangingPunct="1"/>
            <a:endParaRPr lang="de-DE" sz="2000" dirty="0"/>
          </a:p>
          <a:p>
            <a:pPr eaLnBrk="1" hangingPunct="1"/>
            <a:r>
              <a:rPr lang="de-DE" sz="2000" dirty="0"/>
              <a:t>Die im letzten – durch Entlassung endenden – Amt absolvierten Dienstzeiten werden zur Erfüllung der </a:t>
            </a:r>
            <a:r>
              <a:rPr lang="de-DE" sz="2000" b="1" dirty="0"/>
              <a:t>Tatbestandsvoraussetzungen</a:t>
            </a:r>
            <a:r>
              <a:rPr lang="de-DE" sz="2000" dirty="0"/>
              <a:t> für den Eintritt in den Ruhestand aus dem vorherigen Amt </a:t>
            </a:r>
            <a:r>
              <a:rPr lang="de-DE" sz="2000" b="1" u="sng" dirty="0"/>
              <a:t>nicht</a:t>
            </a:r>
            <a:r>
              <a:rPr lang="de-DE" sz="2000" dirty="0"/>
              <a:t> berücksichtigt.</a:t>
            </a:r>
          </a:p>
          <a:p>
            <a:pPr eaLnBrk="1" hangingPunct="1"/>
            <a:endParaRPr lang="de-DE" sz="2000" dirty="0"/>
          </a:p>
          <a:p>
            <a:pPr eaLnBrk="1" hangingPunct="1"/>
            <a:r>
              <a:rPr lang="de-DE" sz="2000" dirty="0"/>
              <a:t>Diese Zeit wird als </a:t>
            </a:r>
            <a:r>
              <a:rPr lang="de-DE" sz="2000" b="1" dirty="0"/>
              <a:t>„Nachdienstzeit“ </a:t>
            </a:r>
            <a:r>
              <a:rPr lang="de-DE" sz="2000" dirty="0"/>
              <a:t>gem. § 7 LBeamtVG als ruhegehaltfähige Dienstzeit angerechnet und beeinflusst ggf. die Höhe des Ruhegehaltes. </a:t>
            </a:r>
          </a:p>
          <a:p>
            <a:pPr eaLnBrk="1" hangingPunct="1"/>
            <a:endParaRPr lang="de-DE" sz="2000" b="1" dirty="0"/>
          </a:p>
          <a:p>
            <a:pPr eaLnBrk="1" hangingPunct="1"/>
            <a:r>
              <a:rPr lang="de-DE" dirty="0"/>
              <a:t>Hinweis: Die „Nachdienstzeit“ ist nicht bei der Günstigerprüfung nach Amtsjahren zu berücksichtigen (siehe auch Seite 34).</a:t>
            </a:r>
          </a:p>
        </p:txBody>
      </p:sp>
    </p:spTree>
    <p:extLst>
      <p:ext uri="{BB962C8B-B14F-4D97-AF65-F5344CB8AC3E}">
        <p14:creationId xmlns:p14="http://schemas.microsoft.com/office/powerpoint/2010/main" val="298043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1" y="42919"/>
            <a:ext cx="5282077" cy="1945922"/>
          </a:xfrm>
          <a:prstGeom prst="rect">
            <a:avLst/>
          </a:prstGeom>
        </p:spPr>
      </p:pic>
      <p:sp>
        <p:nvSpPr>
          <p:cNvPr id="5" name="Rectangle 2"/>
          <p:cNvSpPr txBox="1">
            <a:spLocks noChangeArrowheads="1"/>
          </p:cNvSpPr>
          <p:nvPr/>
        </p:nvSpPr>
        <p:spPr>
          <a:xfrm rot="60000">
            <a:off x="443117" y="737521"/>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16402" indent="-816402"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 Berechnung des Ruhegehaltes  </a:t>
            </a:r>
          </a:p>
        </p:txBody>
      </p:sp>
      <p:sp>
        <p:nvSpPr>
          <p:cNvPr id="6" name="Textfeld 7"/>
          <p:cNvSpPr txBox="1">
            <a:spLocks noChangeArrowheads="1"/>
          </p:cNvSpPr>
          <p:nvPr/>
        </p:nvSpPr>
        <p:spPr bwMode="auto">
          <a:xfrm>
            <a:off x="430214" y="1988841"/>
            <a:ext cx="8462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eaLnBrk="1" hangingPunct="1"/>
            <a:r>
              <a:rPr lang="en-US" sz="2000" dirty="0" err="1">
                <a:cs typeface="Arial" charset="0"/>
              </a:rPr>
              <a:t>Landesbeamtenversorgungsgesetz</a:t>
            </a:r>
            <a:r>
              <a:rPr lang="en-US" sz="2000" dirty="0">
                <a:cs typeface="Arial" charset="0"/>
              </a:rPr>
              <a:t> NRW (LBeamtVG).</a:t>
            </a:r>
            <a:endParaRPr lang="de-DE" sz="2000" dirty="0">
              <a:cs typeface="Arial" charset="0"/>
            </a:endParaRPr>
          </a:p>
        </p:txBody>
      </p:sp>
      <p:grpSp>
        <p:nvGrpSpPr>
          <p:cNvPr id="7" name="Gruppieren 6"/>
          <p:cNvGrpSpPr/>
          <p:nvPr/>
        </p:nvGrpSpPr>
        <p:grpSpPr>
          <a:xfrm>
            <a:off x="404020" y="2708920"/>
            <a:ext cx="8318500" cy="2987676"/>
            <a:chOff x="430214" y="3037136"/>
            <a:chExt cx="8318500" cy="2987676"/>
          </a:xfrm>
        </p:grpSpPr>
        <p:sp>
          <p:nvSpPr>
            <p:cNvPr id="8" name="Text Box 13"/>
            <p:cNvSpPr txBox="1">
              <a:spLocks noChangeArrowheads="1"/>
            </p:cNvSpPr>
            <p:nvPr/>
          </p:nvSpPr>
          <p:spPr bwMode="auto">
            <a:xfrm>
              <a:off x="3059114" y="3037136"/>
              <a:ext cx="3097212" cy="371472"/>
            </a:xfrm>
            <a:prstGeom prst="rect">
              <a:avLst/>
            </a:prstGeom>
            <a:solidFill>
              <a:srgbClr val="00474D"/>
            </a:solidFill>
            <a:ln>
              <a:noFill/>
            </a:ln>
            <a:effec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solidFill>
                    <a:schemeClr val="bg1"/>
                  </a:solidFill>
                </a:rPr>
                <a:t>Aktiver Beamter</a:t>
              </a:r>
            </a:p>
          </p:txBody>
        </p:sp>
        <p:sp>
          <p:nvSpPr>
            <p:cNvPr id="9" name="Text Box 17"/>
            <p:cNvSpPr txBox="1">
              <a:spLocks noChangeArrowheads="1"/>
            </p:cNvSpPr>
            <p:nvPr/>
          </p:nvSpPr>
          <p:spPr bwMode="auto">
            <a:xfrm>
              <a:off x="6659564" y="3934074"/>
              <a:ext cx="2089150" cy="1208924"/>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t>Ruhegehaltfähige Dienstbezüge </a:t>
              </a:r>
              <a:br>
                <a:rPr lang="de-DE" dirty="0"/>
              </a:br>
              <a:r>
                <a:rPr lang="de-DE" dirty="0"/>
                <a:t>§ 5 LBeamtVG</a:t>
              </a:r>
              <a:br>
                <a:rPr lang="de-DE" dirty="0"/>
              </a:br>
              <a:endParaRPr lang="de-DE" dirty="0"/>
            </a:p>
          </p:txBody>
        </p:sp>
        <p:sp>
          <p:nvSpPr>
            <p:cNvPr id="10" name="Line 19"/>
            <p:cNvSpPr>
              <a:spLocks noChangeShapeType="1"/>
            </p:cNvSpPr>
            <p:nvPr/>
          </p:nvSpPr>
          <p:spPr bwMode="auto">
            <a:xfrm>
              <a:off x="4589464" y="3397499"/>
              <a:ext cx="20636" cy="2627313"/>
            </a:xfrm>
            <a:prstGeom prst="line">
              <a:avLst/>
            </a:prstGeom>
            <a:noFill/>
            <a:ln w="2857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1" name="Text Box 18"/>
            <p:cNvSpPr txBox="1">
              <a:spLocks noChangeArrowheads="1"/>
            </p:cNvSpPr>
            <p:nvPr/>
          </p:nvSpPr>
          <p:spPr bwMode="auto">
            <a:xfrm>
              <a:off x="430214" y="3929312"/>
              <a:ext cx="2089150" cy="1077208"/>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600" dirty="0"/>
                <a:t>Ruhegehaltfähige Dienstzeit</a:t>
              </a:r>
              <a:br>
                <a:rPr lang="de-DE" sz="1600" dirty="0"/>
              </a:br>
              <a:r>
                <a:rPr lang="de-DE" sz="1600" dirty="0"/>
                <a:t>§§ 6 – 15, 81 </a:t>
              </a:r>
              <a:br>
                <a:rPr lang="de-DE" sz="1600" dirty="0"/>
              </a:br>
              <a:r>
                <a:rPr lang="de-DE" sz="1600" dirty="0"/>
                <a:t>Abs. 8  LBeamtVG</a:t>
              </a:r>
            </a:p>
          </p:txBody>
        </p:sp>
        <p:sp>
          <p:nvSpPr>
            <p:cNvPr id="12" name="Text Box 14"/>
            <p:cNvSpPr txBox="1">
              <a:spLocks noChangeArrowheads="1"/>
            </p:cNvSpPr>
            <p:nvPr/>
          </p:nvSpPr>
          <p:spPr bwMode="auto">
            <a:xfrm>
              <a:off x="3059114" y="4065836"/>
              <a:ext cx="3097212" cy="646321"/>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t>Laufzeit § 16 Abs. 2,            § 81 Abs. 6 LBeamtVG</a:t>
              </a:r>
            </a:p>
          </p:txBody>
        </p:sp>
        <p:sp>
          <p:nvSpPr>
            <p:cNvPr id="13" name="Line 20"/>
            <p:cNvSpPr>
              <a:spLocks noChangeShapeType="1"/>
            </p:cNvSpPr>
            <p:nvPr/>
          </p:nvSpPr>
          <p:spPr bwMode="auto">
            <a:xfrm>
              <a:off x="4576763" y="3613398"/>
              <a:ext cx="3163887" cy="287338"/>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4" name="Line 21"/>
            <p:cNvSpPr>
              <a:spLocks noChangeShapeType="1"/>
            </p:cNvSpPr>
            <p:nvPr/>
          </p:nvSpPr>
          <p:spPr bwMode="auto">
            <a:xfrm flipV="1">
              <a:off x="1344614" y="3613398"/>
              <a:ext cx="3240087" cy="287338"/>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grpSp>
          <p:nvGrpSpPr>
            <p:cNvPr id="15" name="Group 24"/>
            <p:cNvGrpSpPr>
              <a:grpSpLocks/>
            </p:cNvGrpSpPr>
            <p:nvPr/>
          </p:nvGrpSpPr>
          <p:grpSpPr bwMode="auto">
            <a:xfrm rot="10800000">
              <a:off x="1466850" y="5137399"/>
              <a:ext cx="6396038" cy="287338"/>
              <a:chOff x="983" y="2160"/>
              <a:chExt cx="4029" cy="181"/>
            </a:xfrm>
          </p:grpSpPr>
          <p:sp>
            <p:nvSpPr>
              <p:cNvPr id="18" name="Line 22"/>
              <p:cNvSpPr>
                <a:spLocks noChangeShapeType="1"/>
              </p:cNvSpPr>
              <p:nvPr/>
            </p:nvSpPr>
            <p:spPr bwMode="auto">
              <a:xfrm>
                <a:off x="3053" y="2160"/>
                <a:ext cx="1959" cy="181"/>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9" name="Line 23"/>
              <p:cNvSpPr>
                <a:spLocks noChangeShapeType="1"/>
              </p:cNvSpPr>
              <p:nvPr/>
            </p:nvSpPr>
            <p:spPr bwMode="auto">
              <a:xfrm flipV="1">
                <a:off x="983" y="2160"/>
                <a:ext cx="2041" cy="181"/>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grpSp>
        <p:sp>
          <p:nvSpPr>
            <p:cNvPr id="16" name="Text Box 15"/>
            <p:cNvSpPr txBox="1">
              <a:spLocks noChangeArrowheads="1"/>
            </p:cNvSpPr>
            <p:nvPr/>
          </p:nvSpPr>
          <p:spPr bwMode="auto">
            <a:xfrm>
              <a:off x="3059114" y="5434262"/>
              <a:ext cx="3097212" cy="371472"/>
            </a:xfrm>
            <a:prstGeom prst="rect">
              <a:avLst/>
            </a:prstGeom>
            <a:solidFill>
              <a:srgbClr val="0047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solidFill>
                    <a:schemeClr val="bg1"/>
                  </a:solidFill>
                </a:rPr>
                <a:t>§§ 16, 81 LBeamtVG</a:t>
              </a:r>
            </a:p>
          </p:txBody>
        </p:sp>
      </p:grpSp>
      <p:sp>
        <p:nvSpPr>
          <p:cNvPr id="20" name="Text Box 16"/>
          <p:cNvSpPr txBox="1">
            <a:spLocks noChangeArrowheads="1"/>
          </p:cNvSpPr>
          <p:nvPr/>
        </p:nvSpPr>
        <p:spPr bwMode="auto">
          <a:xfrm>
            <a:off x="3062288" y="5757967"/>
            <a:ext cx="3097212" cy="371472"/>
          </a:xfrm>
          <a:prstGeom prst="rect">
            <a:avLst/>
          </a:prstGeom>
          <a:solidFill>
            <a:srgbClr val="00474D"/>
          </a:solidFill>
          <a:ln>
            <a:solidFill>
              <a:srgbClr val="00474D"/>
            </a:solidFill>
          </a:ln>
          <a:effec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solidFill>
                  <a:schemeClr val="bg1"/>
                </a:solidFill>
              </a:rPr>
              <a:t>Ruhegehalt</a:t>
            </a:r>
          </a:p>
        </p:txBody>
      </p:sp>
    </p:spTree>
    <p:extLst>
      <p:ext uri="{BB962C8B-B14F-4D97-AF65-F5344CB8AC3E}">
        <p14:creationId xmlns:p14="http://schemas.microsoft.com/office/powerpoint/2010/main" val="86965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18</a:t>
            </a:fld>
            <a:endParaRPr lang="de-DE" dirty="0"/>
          </a:p>
        </p:txBody>
      </p:sp>
      <p:pic>
        <p:nvPicPr>
          <p:cNvPr id="5"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3707"/>
            <a:ext cx="4964799" cy="2066523"/>
          </a:xfrm>
          <a:prstGeom prst="rect">
            <a:avLst/>
          </a:prstGeom>
        </p:spPr>
      </p:pic>
      <p:sp>
        <p:nvSpPr>
          <p:cNvPr id="6" name="Rectangle 2"/>
          <p:cNvSpPr txBox="1">
            <a:spLocks noChangeArrowheads="1"/>
          </p:cNvSpPr>
          <p:nvPr/>
        </p:nvSpPr>
        <p:spPr>
          <a:xfrm rot="60000">
            <a:off x="461554" y="58349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Dienstzeiten  </a:t>
            </a:r>
          </a:p>
        </p:txBody>
      </p:sp>
      <p:sp>
        <p:nvSpPr>
          <p:cNvPr id="7" name="Textfeld 7"/>
          <p:cNvSpPr txBox="1">
            <a:spLocks noChangeArrowheads="1"/>
          </p:cNvSpPr>
          <p:nvPr/>
        </p:nvSpPr>
        <p:spPr bwMode="auto">
          <a:xfrm>
            <a:off x="4702635" y="1369082"/>
            <a:ext cx="347868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533400" indent="-533400"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r>
              <a:rPr lang="en-US" sz="2000" dirty="0"/>
              <a:t>Die verschiedenen Arten:</a:t>
            </a:r>
            <a:endParaRPr lang="de-DE" sz="2000" dirty="0">
              <a:solidFill>
                <a:srgbClr val="00474D"/>
              </a:solidFill>
              <a:cs typeface="Arial" charset="0"/>
            </a:endParaRPr>
          </a:p>
        </p:txBody>
      </p:sp>
      <p:graphicFrame>
        <p:nvGraphicFramePr>
          <p:cNvPr id="8" name="Group 58"/>
          <p:cNvGraphicFramePr>
            <a:graphicFrameLocks noGrp="1"/>
          </p:cNvGraphicFramePr>
          <p:nvPr>
            <p:extLst>
              <p:ext uri="{D42A27DB-BD31-4B8C-83A1-F6EECF244321}">
                <p14:modId xmlns:p14="http://schemas.microsoft.com/office/powerpoint/2010/main" val="906336445"/>
              </p:ext>
            </p:extLst>
          </p:nvPr>
        </p:nvGraphicFramePr>
        <p:xfrm>
          <a:off x="457000" y="1807526"/>
          <a:ext cx="8351837" cy="3729003"/>
        </p:xfrm>
        <a:graphic>
          <a:graphicData uri="http://schemas.openxmlformats.org/drawingml/2006/table">
            <a:tbl>
              <a:tblPr/>
              <a:tblGrid>
                <a:gridCol w="2808287">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956223">
                  <a:extLst>
                    <a:ext uri="{9D8B030D-6E8A-4147-A177-3AD203B41FA5}">
                      <a16:colId xmlns:a16="http://schemas.microsoft.com/office/drawing/2014/main" val="20002"/>
                    </a:ext>
                  </a:extLst>
                </a:gridCol>
                <a:gridCol w="2004589">
                  <a:extLst>
                    <a:ext uri="{9D8B030D-6E8A-4147-A177-3AD203B41FA5}">
                      <a16:colId xmlns:a16="http://schemas.microsoft.com/office/drawing/2014/main" val="20003"/>
                    </a:ext>
                  </a:extLst>
                </a:gridCol>
              </a:tblGrid>
              <a:tr h="355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Muss-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Gilt-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Soll-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Kannvorschrift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7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6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Zeiten im Beamtenverhältnis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8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Wehrdienst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500" b="1" i="0" u="none" strike="noStrike" cap="none" normalizeH="0" baseline="0" dirty="0">
                          <a:ln>
                            <a:noFill/>
                          </a:ln>
                          <a:solidFill>
                            <a:schemeClr val="tx1"/>
                          </a:solidFill>
                          <a:effectLst/>
                          <a:latin typeface="Arial" charset="0"/>
                        </a:rPr>
                        <a:t>§ 81 (8) </a:t>
                      </a:r>
                      <a:r>
                        <a:rPr kumimoji="0" lang="de-DE" sz="1500" b="1" i="0" u="none" strike="noStrike" cap="none" normalizeH="0" baseline="0" dirty="0" err="1">
                          <a:ln>
                            <a:noFill/>
                          </a:ln>
                          <a:solidFill>
                            <a:schemeClr val="tx1"/>
                          </a:solidFill>
                          <a:effectLst/>
                          <a:latin typeface="Arial" charset="0"/>
                        </a:rPr>
                        <a:t>LBeamtVG</a:t>
                      </a:r>
                      <a:br>
                        <a:rPr kumimoji="0" lang="de-DE" sz="1500" b="1" i="0" u="none" strike="noStrike" cap="none" normalizeH="0" baseline="0" dirty="0">
                          <a:ln>
                            <a:noFill/>
                          </a:ln>
                          <a:solidFill>
                            <a:schemeClr val="tx1"/>
                          </a:solidFill>
                          <a:effectLst/>
                          <a:latin typeface="Arial" charset="0"/>
                        </a:rPr>
                      </a:br>
                      <a:r>
                        <a:rPr kumimoji="0" lang="de-DE" sz="1600" b="0" i="0" u="none" strike="noStrike" cap="none" normalizeH="0" baseline="0" dirty="0">
                          <a:ln>
                            <a:noFill/>
                          </a:ln>
                          <a:solidFill>
                            <a:schemeClr val="tx1"/>
                          </a:solidFill>
                          <a:effectLst/>
                          <a:latin typeface="Arial" charset="0"/>
                        </a:rPr>
                        <a:t>Förderliche Zeiten /</a:t>
                      </a:r>
                      <a:br>
                        <a:rPr kumimoji="0" lang="de-DE" sz="1600" b="0" i="0" u="none" strike="noStrike" cap="none" normalizeH="0" baseline="0" dirty="0">
                          <a:ln>
                            <a:noFill/>
                          </a:ln>
                          <a:solidFill>
                            <a:schemeClr val="tx1"/>
                          </a:solidFill>
                          <a:effectLst/>
                          <a:latin typeface="Arial" charset="0"/>
                        </a:rPr>
                      </a:br>
                      <a:r>
                        <a:rPr kumimoji="0" lang="de-DE" sz="1600" b="0" i="0" u="none" strike="noStrike" cap="none" normalizeH="0" baseline="0" dirty="0">
                          <a:ln>
                            <a:noFill/>
                          </a:ln>
                          <a:solidFill>
                            <a:schemeClr val="tx1"/>
                          </a:solidFill>
                          <a:effectLst/>
                          <a:latin typeface="Arial" charset="0"/>
                        </a:rPr>
                        <a:t>Ausbildungszeiten für Beamte auf Zeit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10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Sonstige Zeiten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5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7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Erhöhungszeiten als Ruhestandsbeamter ohne neuen Versorgungsanspruch</a:t>
                      </a:r>
                    </a:p>
                  </a:txBody>
                  <a:tcPr marT="45729" marB="45729"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94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15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Zurechnungszeiten bei Dienstunfähigkeit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Rectangle 63"/>
          <p:cNvSpPr>
            <a:spLocks noChangeArrowheads="1"/>
          </p:cNvSpPr>
          <p:nvPr/>
        </p:nvSpPr>
        <p:spPr bwMode="auto">
          <a:xfrm>
            <a:off x="457000" y="2205086"/>
            <a:ext cx="2808287" cy="1116013"/>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0" name="Rectangle 64"/>
          <p:cNvSpPr>
            <a:spLocks noChangeArrowheads="1"/>
          </p:cNvSpPr>
          <p:nvPr/>
        </p:nvSpPr>
        <p:spPr bwMode="auto">
          <a:xfrm>
            <a:off x="457000" y="3321098"/>
            <a:ext cx="2808287" cy="1116014"/>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1" name="Rectangle 65"/>
          <p:cNvSpPr>
            <a:spLocks noChangeArrowheads="1"/>
          </p:cNvSpPr>
          <p:nvPr/>
        </p:nvSpPr>
        <p:spPr bwMode="auto">
          <a:xfrm>
            <a:off x="447878" y="4437112"/>
            <a:ext cx="2808287" cy="1116665"/>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2" name="Rectangle 66"/>
          <p:cNvSpPr>
            <a:spLocks noChangeArrowheads="1"/>
          </p:cNvSpPr>
          <p:nvPr/>
        </p:nvSpPr>
        <p:spPr bwMode="auto">
          <a:xfrm>
            <a:off x="3281860" y="3321098"/>
            <a:ext cx="1547813" cy="11160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3" name="Rectangle 67"/>
          <p:cNvSpPr>
            <a:spLocks noChangeArrowheads="1"/>
          </p:cNvSpPr>
          <p:nvPr/>
        </p:nvSpPr>
        <p:spPr bwMode="auto">
          <a:xfrm>
            <a:off x="3281861" y="2205085"/>
            <a:ext cx="1547812" cy="1116013"/>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4" name="Rectangle 68"/>
          <p:cNvSpPr>
            <a:spLocks noChangeArrowheads="1"/>
          </p:cNvSpPr>
          <p:nvPr/>
        </p:nvSpPr>
        <p:spPr bwMode="auto">
          <a:xfrm>
            <a:off x="6804248" y="2205085"/>
            <a:ext cx="1987734" cy="1116012"/>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6" name="Rectangle 70"/>
          <p:cNvSpPr>
            <a:spLocks noChangeArrowheads="1"/>
          </p:cNvSpPr>
          <p:nvPr/>
        </p:nvSpPr>
        <p:spPr bwMode="auto">
          <a:xfrm>
            <a:off x="3563938" y="5682901"/>
            <a:ext cx="177800" cy="190500"/>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7" name="Text Box 71"/>
          <p:cNvSpPr txBox="1">
            <a:spLocks noChangeArrowheads="1"/>
          </p:cNvSpPr>
          <p:nvPr/>
        </p:nvSpPr>
        <p:spPr bwMode="auto">
          <a:xfrm>
            <a:off x="3826076" y="5640832"/>
            <a:ext cx="1800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200" dirty="0"/>
              <a:t>= besonders relevant</a:t>
            </a:r>
          </a:p>
        </p:txBody>
      </p:sp>
      <p:sp>
        <p:nvSpPr>
          <p:cNvPr id="18" name="Rectangle 69"/>
          <p:cNvSpPr>
            <a:spLocks noChangeArrowheads="1"/>
          </p:cNvSpPr>
          <p:nvPr/>
        </p:nvSpPr>
        <p:spPr bwMode="auto">
          <a:xfrm>
            <a:off x="4844680" y="2187731"/>
            <a:ext cx="1974575" cy="1116013"/>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Tree>
    <p:extLst>
      <p:ext uri="{BB962C8B-B14F-4D97-AF65-F5344CB8AC3E}">
        <p14:creationId xmlns:p14="http://schemas.microsoft.com/office/powerpoint/2010/main" val="5832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294089"/>
            <a:ext cx="4964799" cy="2468468"/>
          </a:xfrm>
          <a:prstGeom prst="rect">
            <a:avLst/>
          </a:prstGeom>
        </p:spPr>
      </p:pic>
      <p:sp>
        <p:nvSpPr>
          <p:cNvPr id="5" name="Rectangle 2"/>
          <p:cNvSpPr txBox="1">
            <a:spLocks noChangeArrowheads="1"/>
          </p:cNvSpPr>
          <p:nvPr/>
        </p:nvSpPr>
        <p:spPr>
          <a:xfrm rot="60000">
            <a:off x="461553" y="1388261"/>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Dienstzeiten  </a:t>
            </a:r>
          </a:p>
        </p:txBody>
      </p:sp>
      <p:sp>
        <p:nvSpPr>
          <p:cNvPr id="6" name="Textfeld 1"/>
          <p:cNvSpPr txBox="1">
            <a:spLocks noChangeArrowheads="1"/>
          </p:cNvSpPr>
          <p:nvPr/>
        </p:nvSpPr>
        <p:spPr bwMode="auto">
          <a:xfrm>
            <a:off x="371632" y="2636839"/>
            <a:ext cx="7400925" cy="193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000" dirty="0"/>
              <a:t>Ausführungen dazu im</a:t>
            </a:r>
          </a:p>
          <a:p>
            <a:pPr eaLnBrk="1" hangingPunct="1"/>
            <a:endParaRPr lang="de-DE" sz="2000" dirty="0"/>
          </a:p>
          <a:p>
            <a:pPr eaLnBrk="1" hangingPunct="1"/>
            <a:r>
              <a:rPr lang="de-DE" sz="2000" dirty="0"/>
              <a:t>Erlass des Ministeriums für Inneres und Kommunales vom </a:t>
            </a:r>
          </a:p>
          <a:p>
            <a:pPr eaLnBrk="1" hangingPunct="1"/>
            <a:endParaRPr lang="de-DE" sz="2000" dirty="0"/>
          </a:p>
          <a:p>
            <a:pPr eaLnBrk="1" hangingPunct="1"/>
            <a:r>
              <a:rPr lang="de-DE" sz="2000" dirty="0"/>
              <a:t>11.03.2015	31 – 42.08.10/01 – 3 – 1815/13</a:t>
            </a:r>
          </a:p>
          <a:p>
            <a:pPr eaLnBrk="1" hangingPunct="1"/>
            <a:endParaRPr lang="de-DE" sz="2000" dirty="0"/>
          </a:p>
        </p:txBody>
      </p:sp>
    </p:spTree>
    <p:extLst>
      <p:ext uri="{BB962C8B-B14F-4D97-AF65-F5344CB8AC3E}">
        <p14:creationId xmlns:p14="http://schemas.microsoft.com/office/powerpoint/2010/main" val="414257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89C6A81C-63B9-436E-AED0-D2BEF7D9E2B1}" type="slidenum">
              <a:rPr lang="de-DE" smtClean="0"/>
              <a:pPr/>
              <a:t>2</a:t>
            </a:fld>
            <a:endParaRPr lang="de-DE" dirty="0"/>
          </a:p>
        </p:txBody>
      </p:sp>
      <p:pic>
        <p:nvPicPr>
          <p:cNvPr id="7" name="Bild 3"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0" y="97602"/>
            <a:ext cx="4636517" cy="2282353"/>
          </a:xfrm>
          <a:prstGeom prst="rect">
            <a:avLst/>
          </a:prstGeom>
        </p:spPr>
      </p:pic>
      <p:sp>
        <p:nvSpPr>
          <p:cNvPr id="10" name="Textfeld 7"/>
          <p:cNvSpPr txBox="1">
            <a:spLocks noChangeArrowheads="1"/>
          </p:cNvSpPr>
          <p:nvPr/>
        </p:nvSpPr>
        <p:spPr bwMode="auto">
          <a:xfrm>
            <a:off x="587632" y="2132856"/>
            <a:ext cx="826611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33400" indent="-533400" defTabSz="912813" eaLnBrk="0" hangingPunct="0">
              <a:tabLst>
                <a:tab pos="533400" algn="l"/>
                <a:tab pos="901700" algn="l"/>
                <a:tab pos="8255000" algn="r"/>
              </a:tabLst>
              <a:defRPr>
                <a:solidFill>
                  <a:schemeClr val="tx1"/>
                </a:solidFill>
                <a:latin typeface="Arial" charset="0"/>
              </a:defRPr>
            </a:lvl1pPr>
            <a:lvl2pPr marL="742950" indent="-285750" defTabSz="912813" eaLnBrk="0" hangingPunct="0">
              <a:tabLst>
                <a:tab pos="533400" algn="l"/>
                <a:tab pos="901700" algn="l"/>
                <a:tab pos="8255000" algn="r"/>
              </a:tabLst>
              <a:defRPr>
                <a:solidFill>
                  <a:schemeClr val="tx1"/>
                </a:solidFill>
                <a:latin typeface="Arial" charset="0"/>
              </a:defRPr>
            </a:lvl2pPr>
            <a:lvl3pPr marL="1143000" indent="-228600" defTabSz="912813" eaLnBrk="0" hangingPunct="0">
              <a:tabLst>
                <a:tab pos="533400" algn="l"/>
                <a:tab pos="901700" algn="l"/>
                <a:tab pos="8255000" algn="r"/>
              </a:tabLst>
              <a:defRPr>
                <a:solidFill>
                  <a:schemeClr val="tx1"/>
                </a:solidFill>
                <a:latin typeface="Arial" charset="0"/>
              </a:defRPr>
            </a:lvl3pPr>
            <a:lvl4pPr marL="1600200" indent="-228600" defTabSz="912813" eaLnBrk="0" hangingPunct="0">
              <a:tabLst>
                <a:tab pos="533400" algn="l"/>
                <a:tab pos="901700" algn="l"/>
                <a:tab pos="8255000" algn="r"/>
              </a:tabLst>
              <a:defRPr>
                <a:solidFill>
                  <a:schemeClr val="tx1"/>
                </a:solidFill>
                <a:latin typeface="Arial" charset="0"/>
              </a:defRPr>
            </a:lvl4pPr>
            <a:lvl5pPr marL="2057400" indent="-228600" defTabSz="912813" eaLnBrk="0" hangingPunct="0">
              <a:tabLst>
                <a:tab pos="533400" algn="l"/>
                <a:tab pos="901700" algn="l"/>
                <a:tab pos="8255000" algn="r"/>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9pPr>
          </a:lstStyle>
          <a:p>
            <a:pPr eaLnBrk="1" hangingPunct="1">
              <a:buFontTx/>
              <a:buAutoNum type="romanUcPeriod"/>
              <a:defRPr/>
            </a:pPr>
            <a:r>
              <a:rPr lang="de-DE" sz="2400" dirty="0">
                <a:cs typeface="Arial" charset="0"/>
              </a:rPr>
              <a:t>Allgemein</a:t>
            </a:r>
            <a:r>
              <a:rPr lang="de-DE" sz="2500" dirty="0">
                <a:cs typeface="Arial" charset="0"/>
              </a:rPr>
              <a:t>  	</a:t>
            </a:r>
            <a:br>
              <a:rPr lang="de-DE" sz="2500" dirty="0">
                <a:cs typeface="Arial" charset="0"/>
              </a:rPr>
            </a:br>
            <a:r>
              <a:rPr lang="de-DE" sz="2000" dirty="0">
                <a:cs typeface="Arial" charset="0"/>
              </a:rPr>
              <a:t>1. 	Rechtsgrundlagen	</a:t>
            </a:r>
            <a:br>
              <a:rPr lang="de-DE" sz="2000" dirty="0">
                <a:cs typeface="Arial" charset="0"/>
              </a:rPr>
            </a:br>
            <a:r>
              <a:rPr lang="de-DE" sz="2000" dirty="0">
                <a:cs typeface="Arial" charset="0"/>
              </a:rPr>
              <a:t>2.  Altersgrenzen </a:t>
            </a:r>
          </a:p>
          <a:p>
            <a:pPr eaLnBrk="1" hangingPunct="1">
              <a:buFontTx/>
              <a:buAutoNum type="romanUcPeriod"/>
              <a:defRPr/>
            </a:pPr>
            <a:endParaRPr lang="de-DE" sz="1600" dirty="0">
              <a:cs typeface="Arial" charset="0"/>
            </a:endParaRPr>
          </a:p>
          <a:p>
            <a:pPr eaLnBrk="1" hangingPunct="1">
              <a:buFontTx/>
              <a:buAutoNum type="romanUcPeriod"/>
              <a:defRPr/>
            </a:pPr>
            <a:r>
              <a:rPr lang="de-DE" sz="2500" dirty="0">
                <a:cs typeface="Arial" charset="0"/>
              </a:rPr>
              <a:t>Wartezeiten</a:t>
            </a:r>
            <a:br>
              <a:rPr lang="de-DE" sz="2500" dirty="0">
                <a:cs typeface="Arial" charset="0"/>
              </a:rPr>
            </a:br>
            <a:endParaRPr lang="de-DE" sz="1600" dirty="0">
              <a:cs typeface="Arial" charset="0"/>
            </a:endParaRPr>
          </a:p>
          <a:p>
            <a:pPr eaLnBrk="1" hangingPunct="1">
              <a:buFontTx/>
              <a:buAutoNum type="romanUcPeriod"/>
              <a:defRPr/>
            </a:pPr>
            <a:r>
              <a:rPr lang="de-DE" sz="2500" dirty="0">
                <a:cs typeface="Arial" charset="0"/>
              </a:rPr>
              <a:t>Entlassung auf Antrag</a:t>
            </a:r>
            <a:br>
              <a:rPr lang="de-DE" sz="2500" dirty="0">
                <a:cs typeface="Arial" charset="0"/>
              </a:rPr>
            </a:br>
            <a:r>
              <a:rPr lang="de-DE" sz="1600" dirty="0">
                <a:cs typeface="Arial" charset="0"/>
              </a:rPr>
              <a:t>	</a:t>
            </a:r>
          </a:p>
          <a:p>
            <a:pPr marL="0" indent="0" eaLnBrk="1" hangingPunct="1">
              <a:defRPr/>
            </a:pPr>
            <a:r>
              <a:rPr lang="de-DE" sz="2500" dirty="0">
                <a:cs typeface="Arial" charset="0"/>
              </a:rPr>
              <a:t>IV.	</a:t>
            </a:r>
            <a:r>
              <a:rPr lang="de-DE" sz="2400" dirty="0">
                <a:cs typeface="Arial" charset="0"/>
              </a:rPr>
              <a:t>Berechnung des Ruhegehaltes </a:t>
            </a:r>
            <a:r>
              <a:rPr lang="de-DE" sz="2000" dirty="0">
                <a:cs typeface="Arial" charset="0"/>
              </a:rPr>
              <a:t>	</a:t>
            </a:r>
            <a:br>
              <a:rPr lang="de-DE" sz="2000" dirty="0">
                <a:cs typeface="Arial" charset="0"/>
              </a:rPr>
            </a:br>
            <a:r>
              <a:rPr lang="de-DE" sz="2000" dirty="0">
                <a:cs typeface="Arial" charset="0"/>
              </a:rPr>
              <a:t>	1. 	Ruhegehaltfähige Dienstzeit   	</a:t>
            </a:r>
            <a:br>
              <a:rPr lang="de-DE" sz="2000" dirty="0">
                <a:cs typeface="Arial" charset="0"/>
              </a:rPr>
            </a:br>
            <a:r>
              <a:rPr lang="de-DE" sz="2000" dirty="0">
                <a:cs typeface="Arial" charset="0"/>
              </a:rPr>
              <a:t>	2. 	Ruhegehaltfähige Dienstbezüge</a:t>
            </a:r>
          </a:p>
          <a:p>
            <a:pPr marL="0" indent="0" eaLnBrk="1" hangingPunct="1">
              <a:defRPr/>
            </a:pPr>
            <a:r>
              <a:rPr lang="de-DE" sz="2000" dirty="0">
                <a:cs typeface="Arial" charset="0"/>
              </a:rPr>
              <a:t>	3.	Ruhegehaltssatz</a:t>
            </a:r>
          </a:p>
        </p:txBody>
      </p:sp>
      <p:sp>
        <p:nvSpPr>
          <p:cNvPr id="11" name="Rectangle 2"/>
          <p:cNvSpPr txBox="1">
            <a:spLocks noChangeArrowheads="1"/>
          </p:cNvSpPr>
          <p:nvPr/>
        </p:nvSpPr>
        <p:spPr>
          <a:xfrm rot="21446962">
            <a:off x="779923" y="1145320"/>
            <a:ext cx="3658520" cy="518373"/>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900" b="0" dirty="0">
                <a:solidFill>
                  <a:srgbClr val="94C11C"/>
                </a:solidFill>
                <a:latin typeface="Arial" panose="020B0604020202020204" pitchFamily="34" charset="0"/>
                <a:cs typeface="Arial" panose="020B0604020202020204" pitchFamily="34" charset="0"/>
              </a:rPr>
              <a:t>//</a:t>
            </a:r>
            <a:r>
              <a:rPr lang="de-DE" sz="2900" b="0" dirty="0">
                <a:solidFill>
                  <a:schemeClr val="bg1"/>
                </a:solidFill>
                <a:latin typeface="Arial" panose="020B0604020202020204" pitchFamily="34" charset="0"/>
                <a:cs typeface="Arial" panose="020B0604020202020204" pitchFamily="34" charset="0"/>
              </a:rPr>
              <a:t> Gliederung 1/2</a:t>
            </a:r>
          </a:p>
        </p:txBody>
      </p:sp>
    </p:spTree>
    <p:extLst>
      <p:ext uri="{BB962C8B-B14F-4D97-AF65-F5344CB8AC3E}">
        <p14:creationId xmlns:p14="http://schemas.microsoft.com/office/powerpoint/2010/main" val="303638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20</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3707"/>
            <a:ext cx="4964799" cy="2468468"/>
          </a:xfrm>
          <a:prstGeom prst="rect">
            <a:avLst/>
          </a:prstGeom>
        </p:spPr>
      </p:pic>
      <p:sp>
        <p:nvSpPr>
          <p:cNvPr id="5" name="Rectangle 2"/>
          <p:cNvSpPr txBox="1">
            <a:spLocks noChangeArrowheads="1"/>
          </p:cNvSpPr>
          <p:nvPr/>
        </p:nvSpPr>
        <p:spPr>
          <a:xfrm rot="60000">
            <a:off x="461553" y="72076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Dienstzeiten  </a:t>
            </a:r>
          </a:p>
        </p:txBody>
      </p:sp>
      <p:sp>
        <p:nvSpPr>
          <p:cNvPr id="7" name="Textfeld 7"/>
          <p:cNvSpPr txBox="1">
            <a:spLocks noChangeArrowheads="1"/>
          </p:cNvSpPr>
          <p:nvPr/>
        </p:nvSpPr>
        <p:spPr bwMode="auto">
          <a:xfrm>
            <a:off x="420888" y="2456551"/>
            <a:ext cx="8266113" cy="371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0200" indent="-2870200" defTabSz="912813" eaLnBrk="0" hangingPunct="0">
              <a:tabLst>
                <a:tab pos="2870200" algn="l"/>
              </a:tabLst>
              <a:defRPr>
                <a:solidFill>
                  <a:schemeClr val="tx1"/>
                </a:solidFill>
                <a:latin typeface="Arial" charset="0"/>
              </a:defRPr>
            </a:lvl1pPr>
            <a:lvl2pPr marL="742950" indent="-285750" defTabSz="912813" eaLnBrk="0" hangingPunct="0">
              <a:tabLst>
                <a:tab pos="2870200" algn="l"/>
              </a:tabLst>
              <a:defRPr>
                <a:solidFill>
                  <a:schemeClr val="tx1"/>
                </a:solidFill>
                <a:latin typeface="Arial" charset="0"/>
              </a:defRPr>
            </a:lvl2pPr>
            <a:lvl3pPr marL="1143000" indent="-228600" defTabSz="912813" eaLnBrk="0" hangingPunct="0">
              <a:tabLst>
                <a:tab pos="2870200" algn="l"/>
              </a:tabLst>
              <a:defRPr>
                <a:solidFill>
                  <a:schemeClr val="tx1"/>
                </a:solidFill>
                <a:latin typeface="Arial" charset="0"/>
              </a:defRPr>
            </a:lvl3pPr>
            <a:lvl4pPr marL="1600200" indent="-228600" defTabSz="912813" eaLnBrk="0" hangingPunct="0">
              <a:tabLst>
                <a:tab pos="2870200" algn="l"/>
              </a:tabLst>
              <a:defRPr>
                <a:solidFill>
                  <a:schemeClr val="tx1"/>
                </a:solidFill>
                <a:latin typeface="Arial" charset="0"/>
              </a:defRPr>
            </a:lvl4pPr>
            <a:lvl5pPr marL="2057400" indent="-228600" defTabSz="912813" eaLnBrk="0" hangingPunct="0">
              <a:tabLst>
                <a:tab pos="2870200" algn="l"/>
              </a:tabLst>
              <a:defRPr>
                <a:solidFill>
                  <a:schemeClr val="tx1"/>
                </a:solidFill>
                <a:latin typeface="Arial" charset="0"/>
              </a:defRPr>
            </a:lvl5pPr>
            <a:lvl6pPr marL="2514600" indent="-228600" defTabSz="912813" eaLnBrk="0" fontAlgn="base" hangingPunct="0">
              <a:spcBef>
                <a:spcPct val="0"/>
              </a:spcBef>
              <a:spcAft>
                <a:spcPct val="0"/>
              </a:spcAft>
              <a:tabLst>
                <a:tab pos="2870200" algn="l"/>
              </a:tabLst>
              <a:defRPr>
                <a:solidFill>
                  <a:schemeClr val="tx1"/>
                </a:solidFill>
                <a:latin typeface="Arial" charset="0"/>
              </a:defRPr>
            </a:lvl6pPr>
            <a:lvl7pPr marL="2971800" indent="-228600" defTabSz="912813" eaLnBrk="0" fontAlgn="base" hangingPunct="0">
              <a:spcBef>
                <a:spcPct val="0"/>
              </a:spcBef>
              <a:spcAft>
                <a:spcPct val="0"/>
              </a:spcAft>
              <a:tabLst>
                <a:tab pos="2870200" algn="l"/>
              </a:tabLst>
              <a:defRPr>
                <a:solidFill>
                  <a:schemeClr val="tx1"/>
                </a:solidFill>
                <a:latin typeface="Arial" charset="0"/>
              </a:defRPr>
            </a:lvl7pPr>
            <a:lvl8pPr marL="3429000" indent="-228600" defTabSz="912813" eaLnBrk="0" fontAlgn="base" hangingPunct="0">
              <a:spcBef>
                <a:spcPct val="0"/>
              </a:spcBef>
              <a:spcAft>
                <a:spcPct val="0"/>
              </a:spcAft>
              <a:tabLst>
                <a:tab pos="2870200" algn="l"/>
              </a:tabLst>
              <a:defRPr>
                <a:solidFill>
                  <a:schemeClr val="tx1"/>
                </a:solidFill>
                <a:latin typeface="Arial" charset="0"/>
              </a:defRPr>
            </a:lvl8pPr>
            <a:lvl9pPr marL="3886200" indent="-228600" defTabSz="912813" eaLnBrk="0" fontAlgn="base" hangingPunct="0">
              <a:spcBef>
                <a:spcPct val="0"/>
              </a:spcBef>
              <a:spcAft>
                <a:spcPct val="0"/>
              </a:spcAft>
              <a:tabLst>
                <a:tab pos="2870200" algn="l"/>
              </a:tabLst>
              <a:defRPr>
                <a:solidFill>
                  <a:schemeClr val="tx1"/>
                </a:solidFill>
                <a:latin typeface="Arial" charset="0"/>
              </a:defRPr>
            </a:lvl9pPr>
          </a:lstStyle>
          <a:p>
            <a:pPr eaLnBrk="1" hangingPunct="1">
              <a:lnSpc>
                <a:spcPct val="110000"/>
              </a:lnSpc>
              <a:tabLst>
                <a:tab pos="2764536" algn="l"/>
              </a:tabLst>
            </a:pPr>
            <a:r>
              <a:rPr lang="en-US" sz="2000" u="sng" dirty="0"/>
              <a:t>Laufbahn:</a:t>
            </a:r>
            <a:r>
              <a:rPr lang="en-US" sz="2000" dirty="0"/>
              <a:t>		Das Amt ist laufbahnfrei. </a:t>
            </a:r>
          </a:p>
          <a:p>
            <a:pPr eaLnBrk="1" hangingPunct="1">
              <a:lnSpc>
                <a:spcPct val="110000"/>
              </a:lnSpc>
            </a:pPr>
            <a:endParaRPr lang="en-US" sz="2000" dirty="0"/>
          </a:p>
          <a:p>
            <a:pPr marL="2764536" indent="-2764536" eaLnBrk="1" hangingPunct="1">
              <a:lnSpc>
                <a:spcPct val="110000"/>
              </a:lnSpc>
              <a:tabLst>
                <a:tab pos="2764536" algn="l"/>
              </a:tabLst>
            </a:pPr>
            <a:r>
              <a:rPr lang="en-US" sz="2000" u="sng" dirty="0"/>
              <a:t>Berufliche Qualifikation:</a:t>
            </a:r>
            <a:r>
              <a:rPr lang="en-US" sz="2000" dirty="0"/>
              <a:t> Es gibt keine Vorschrift in der Gemeinde-/ Kreisordnung, im Landesbeamtengesetz oder in der Laufbahnverordnung, die eine berufliche Qualifikation fordert.</a:t>
            </a:r>
          </a:p>
          <a:p>
            <a:pPr eaLnBrk="1" hangingPunct="1">
              <a:lnSpc>
                <a:spcPct val="110000"/>
              </a:lnSpc>
            </a:pPr>
            <a:endParaRPr lang="en-US" sz="2000" dirty="0"/>
          </a:p>
          <a:p>
            <a:pPr marL="2761656" indent="-2761656" eaLnBrk="1" hangingPunct="1">
              <a:lnSpc>
                <a:spcPct val="110000"/>
              </a:lnSpc>
              <a:tabLst>
                <a:tab pos="2764536" algn="l"/>
              </a:tabLst>
            </a:pPr>
            <a:r>
              <a:rPr lang="en-US" sz="2000" u="sng" dirty="0"/>
              <a:t>Folge:</a:t>
            </a:r>
            <a:r>
              <a:rPr lang="en-US" sz="2000" dirty="0"/>
              <a:t>	Es können keine Ausbildungszeiten nach </a:t>
            </a:r>
            <a:br>
              <a:rPr lang="en-US" sz="2000" dirty="0"/>
            </a:br>
            <a:r>
              <a:rPr lang="en-US" sz="2000" dirty="0"/>
              <a:t>§ 11 Landesbeamtenversorgungsgesetz (</a:t>
            </a:r>
            <a:r>
              <a:rPr lang="de-DE" sz="2000" dirty="0"/>
              <a:t>LBeamtVG</a:t>
            </a:r>
            <a:r>
              <a:rPr lang="en-US" sz="2000" dirty="0"/>
              <a:t>) berücksichtigt werden!</a:t>
            </a:r>
          </a:p>
          <a:p>
            <a:pPr marL="2685344" indent="-2685344" eaLnBrk="1" hangingPunct="1">
              <a:lnSpc>
                <a:spcPct val="110000"/>
              </a:lnSpc>
              <a:tabLst>
                <a:tab pos="2685344" algn="l"/>
              </a:tabLst>
            </a:pPr>
            <a:r>
              <a:rPr lang="en-US" sz="2000" dirty="0"/>
              <a:t>	 §11 LBeamtVG  stellt ab auf “vorgeschrieben”!</a:t>
            </a:r>
            <a:endParaRPr lang="de-DE" sz="2000" dirty="0">
              <a:solidFill>
                <a:srgbClr val="00474D"/>
              </a:solidFill>
              <a:cs typeface="Arial" charset="0"/>
            </a:endParaRPr>
          </a:p>
        </p:txBody>
      </p:sp>
    </p:spTree>
    <p:extLst>
      <p:ext uri="{BB962C8B-B14F-4D97-AF65-F5344CB8AC3E}">
        <p14:creationId xmlns:p14="http://schemas.microsoft.com/office/powerpoint/2010/main" val="357938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21</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215060"/>
            <a:ext cx="4964799" cy="2468468"/>
          </a:xfrm>
          <a:prstGeom prst="rect">
            <a:avLst/>
          </a:prstGeom>
        </p:spPr>
      </p:pic>
      <p:sp>
        <p:nvSpPr>
          <p:cNvPr id="5" name="Rectangle 2"/>
          <p:cNvSpPr txBox="1">
            <a:spLocks noChangeArrowheads="1"/>
          </p:cNvSpPr>
          <p:nvPr/>
        </p:nvSpPr>
        <p:spPr>
          <a:xfrm rot="60000">
            <a:off x="461553" y="72076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Dienstzeiten  </a:t>
            </a:r>
          </a:p>
        </p:txBody>
      </p:sp>
      <p:sp>
        <p:nvSpPr>
          <p:cNvPr id="6" name="Textfeld 5"/>
          <p:cNvSpPr txBox="1">
            <a:spLocks noChangeArrowheads="1"/>
          </p:cNvSpPr>
          <p:nvPr/>
        </p:nvSpPr>
        <p:spPr bwMode="auto">
          <a:xfrm>
            <a:off x="456998" y="2441970"/>
            <a:ext cx="8470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68400" indent="-1168400"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US" sz="2000" dirty="0"/>
              <a:t>Folge:</a:t>
            </a:r>
            <a:r>
              <a:rPr lang="en-US" sz="2000" b="1" dirty="0"/>
              <a:t>	</a:t>
            </a:r>
            <a:r>
              <a:rPr lang="en-US" sz="2000" dirty="0"/>
              <a:t>Es können auch keine Angestelltenzeiten im öffentlichen Dienst anerkannt werden, da das Kriterium in § 9 LBeamtVG</a:t>
            </a:r>
          </a:p>
          <a:p>
            <a:pPr eaLnBrk="1" hangingPunct="1">
              <a:lnSpc>
                <a:spcPct val="110000"/>
              </a:lnSpc>
            </a:pPr>
            <a:r>
              <a:rPr lang="en-US" sz="2000" dirty="0">
                <a:solidFill>
                  <a:srgbClr val="00474D"/>
                </a:solidFill>
                <a:cs typeface="Arial" charset="0"/>
              </a:rPr>
              <a:t>	</a:t>
            </a:r>
            <a:r>
              <a:rPr lang="en-US" sz="2000" dirty="0"/>
              <a:t>“zur Ernennung geführt hat” nicht erfüllt ist.</a:t>
            </a:r>
          </a:p>
          <a:p>
            <a:pPr eaLnBrk="1" hangingPunct="1">
              <a:lnSpc>
                <a:spcPct val="110000"/>
              </a:lnSpc>
            </a:pPr>
            <a:endParaRPr lang="en-US" sz="2000" dirty="0"/>
          </a:p>
          <a:p>
            <a:pPr eaLnBrk="1" hangingPunct="1">
              <a:lnSpc>
                <a:spcPct val="110000"/>
              </a:lnSpc>
            </a:pPr>
            <a:r>
              <a:rPr lang="en-US" sz="2000" dirty="0"/>
              <a:t>	Bürgermeister / Landräte werden direkt gewählt, aber nicht ernannt.</a:t>
            </a:r>
            <a:endParaRPr lang="de-DE" sz="2000" dirty="0"/>
          </a:p>
        </p:txBody>
      </p:sp>
    </p:spTree>
    <p:extLst>
      <p:ext uri="{BB962C8B-B14F-4D97-AF65-F5344CB8AC3E}">
        <p14:creationId xmlns:p14="http://schemas.microsoft.com/office/powerpoint/2010/main" val="415015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22</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3707"/>
            <a:ext cx="4964799" cy="2220562"/>
          </a:xfrm>
          <a:prstGeom prst="rect">
            <a:avLst/>
          </a:prstGeom>
        </p:spPr>
      </p:pic>
      <p:sp>
        <p:nvSpPr>
          <p:cNvPr id="5" name="Rectangle 2"/>
          <p:cNvSpPr txBox="1">
            <a:spLocks noChangeArrowheads="1"/>
          </p:cNvSpPr>
          <p:nvPr/>
        </p:nvSpPr>
        <p:spPr>
          <a:xfrm rot="60000">
            <a:off x="471278" y="68481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66725" y="1844824"/>
            <a:ext cx="8153400" cy="439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defRPr/>
            </a:pPr>
            <a:r>
              <a:rPr lang="en-US" sz="2000" dirty="0"/>
              <a:t>Angerechnet werden können aber sogenannte sonstige Zeiten nach</a:t>
            </a:r>
          </a:p>
          <a:p>
            <a:pPr eaLnBrk="1" hangingPunct="1">
              <a:lnSpc>
                <a:spcPct val="110000"/>
              </a:lnSpc>
              <a:defRPr/>
            </a:pPr>
            <a:r>
              <a:rPr lang="en-US" sz="2000"/>
              <a:t>§ 10 </a:t>
            </a:r>
            <a:r>
              <a:rPr lang="en-US" sz="2000" dirty="0"/>
              <a:t>LBeamtVG,</a:t>
            </a:r>
          </a:p>
          <a:p>
            <a:pPr eaLnBrk="1" hangingPunct="1">
              <a:lnSpc>
                <a:spcPct val="110000"/>
              </a:lnSpc>
              <a:defRPr/>
            </a:pPr>
            <a:r>
              <a:rPr lang="en-US" sz="2000" dirty="0"/>
              <a:t>beispielsweise</a:t>
            </a:r>
          </a:p>
          <a:p>
            <a:pPr marL="342858" indent="190476" eaLnBrk="1" hangingPunct="1">
              <a:lnSpc>
                <a:spcPct val="110000"/>
              </a:lnSpc>
              <a:buFont typeface="Arial" pitchFamily="34" charset="0"/>
              <a:buChar char="•"/>
              <a:defRPr/>
            </a:pPr>
            <a:r>
              <a:rPr lang="en-US" sz="2000" dirty="0"/>
              <a:t>	Zeiten als Rechtsanwalt (siehe nächste Seite)</a:t>
            </a:r>
          </a:p>
          <a:p>
            <a:pPr marL="342858" indent="12698" eaLnBrk="1" hangingPunct="1">
              <a:lnSpc>
                <a:spcPct val="110000"/>
              </a:lnSpc>
              <a:buFont typeface="Arial" pitchFamily="34" charset="0"/>
              <a:buChar char="•"/>
              <a:tabLst>
                <a:tab pos="355556" algn="l"/>
                <a:tab pos="723810" algn="l"/>
              </a:tabLst>
              <a:defRPr/>
            </a:pPr>
            <a:r>
              <a:rPr lang="en-US" sz="2000" dirty="0"/>
              <a:t>		Zeiten im Kirchendienst</a:t>
            </a:r>
          </a:p>
          <a:p>
            <a:pPr marL="355556" indent="88889" eaLnBrk="1" hangingPunct="1">
              <a:lnSpc>
                <a:spcPct val="110000"/>
              </a:lnSpc>
              <a:buFont typeface="Arial" pitchFamily="34" charset="0"/>
              <a:buChar char="•"/>
              <a:tabLst>
                <a:tab pos="355556" algn="l"/>
                <a:tab pos="812700" algn="l"/>
              </a:tabLst>
              <a:defRPr/>
            </a:pPr>
            <a:r>
              <a:rPr lang="en-US" sz="2000" dirty="0"/>
              <a:t>		Zeiten im Dienst von Fraktionen im Bundestag, Landtag oder 		Stadträten/Kreistagen</a:t>
            </a:r>
          </a:p>
          <a:p>
            <a:pPr marL="342858" indent="101588" eaLnBrk="1" hangingPunct="1">
              <a:lnSpc>
                <a:spcPct val="110000"/>
              </a:lnSpc>
              <a:buFont typeface="Arial" pitchFamily="34" charset="0"/>
              <a:buChar char="•"/>
              <a:tabLst>
                <a:tab pos="355556" algn="l"/>
                <a:tab pos="533334" algn="l"/>
                <a:tab pos="723810" algn="l"/>
              </a:tabLst>
              <a:defRPr/>
            </a:pPr>
            <a:r>
              <a:rPr lang="en-US" sz="2000" dirty="0"/>
              <a:t>	 		Zeiten im Dienst von kommunalen Spitzenverbänden</a:t>
            </a:r>
          </a:p>
          <a:p>
            <a:pPr eaLnBrk="1" hangingPunct="1">
              <a:lnSpc>
                <a:spcPct val="110000"/>
              </a:lnSpc>
              <a:defRPr/>
            </a:pPr>
            <a:endParaRPr lang="de-DE" sz="2000" b="1" dirty="0">
              <a:solidFill>
                <a:srgbClr val="00474D"/>
              </a:solidFill>
              <a:cs typeface="Arial" charset="0"/>
            </a:endParaRPr>
          </a:p>
          <a:p>
            <a:pPr eaLnBrk="1" hangingPunct="1">
              <a:lnSpc>
                <a:spcPct val="110000"/>
              </a:lnSpc>
              <a:defRPr/>
            </a:pPr>
            <a:r>
              <a:rPr lang="en-US" sz="2000" dirty="0"/>
              <a:t>Das Kriterium “zur Ernennung geführt” wird hier nicht verlangt.</a:t>
            </a:r>
          </a:p>
          <a:p>
            <a:pPr eaLnBrk="1" hangingPunct="1">
              <a:lnSpc>
                <a:spcPct val="110000"/>
              </a:lnSpc>
              <a:defRPr/>
            </a:pPr>
            <a:endParaRPr lang="en-US" sz="2000" dirty="0"/>
          </a:p>
          <a:p>
            <a:pPr eaLnBrk="1" hangingPunct="1">
              <a:lnSpc>
                <a:spcPct val="110000"/>
              </a:lnSpc>
              <a:defRPr/>
            </a:pPr>
            <a:r>
              <a:rPr lang="en-US" sz="2000" dirty="0"/>
              <a:t>Es sollen auch für das Amt förderliche Zeiten anerkannt werden nach </a:t>
            </a:r>
          </a:p>
          <a:p>
            <a:pPr eaLnBrk="1" hangingPunct="1">
              <a:lnSpc>
                <a:spcPct val="110000"/>
              </a:lnSpc>
              <a:defRPr/>
            </a:pPr>
            <a:r>
              <a:rPr lang="en-US" sz="2000" dirty="0"/>
              <a:t>§ 81 Abs. 8 LBeamtVG.</a:t>
            </a:r>
          </a:p>
        </p:txBody>
      </p:sp>
    </p:spTree>
    <p:extLst>
      <p:ext uri="{BB962C8B-B14F-4D97-AF65-F5344CB8AC3E}">
        <p14:creationId xmlns:p14="http://schemas.microsoft.com/office/powerpoint/2010/main" val="123494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3707"/>
            <a:ext cx="4964799" cy="2220562"/>
          </a:xfrm>
          <a:prstGeom prst="rect">
            <a:avLst/>
          </a:prstGeom>
        </p:spPr>
      </p:pic>
      <p:sp>
        <p:nvSpPr>
          <p:cNvPr id="5" name="Rectangle 2"/>
          <p:cNvSpPr txBox="1">
            <a:spLocks noChangeArrowheads="1"/>
          </p:cNvSpPr>
          <p:nvPr/>
        </p:nvSpPr>
        <p:spPr>
          <a:xfrm rot="60000">
            <a:off x="471278" y="68481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66725" y="1844824"/>
            <a:ext cx="81534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defRPr/>
            </a:pPr>
            <a:r>
              <a:rPr lang="de-DE" sz="2000" u="sng" dirty="0"/>
              <a:t>Hinweis zu Zeiten als Rechtsanwalt oder Notar</a:t>
            </a:r>
          </a:p>
          <a:p>
            <a:pPr eaLnBrk="1" hangingPunct="1">
              <a:lnSpc>
                <a:spcPct val="110000"/>
              </a:lnSpc>
              <a:defRPr/>
            </a:pPr>
            <a:r>
              <a:rPr lang="de-DE" sz="2000" dirty="0"/>
              <a:t>Die Zeiten sind ab dem 01.07.2016 nicht mehr nach § 10 LBeamtVG</a:t>
            </a:r>
          </a:p>
          <a:p>
            <a:pPr eaLnBrk="1" hangingPunct="1">
              <a:lnSpc>
                <a:spcPct val="110000"/>
              </a:lnSpc>
              <a:defRPr/>
            </a:pPr>
            <a:r>
              <a:rPr lang="de-DE" sz="2000" dirty="0"/>
              <a:t>ruhegehaltfähig.</a:t>
            </a:r>
          </a:p>
          <a:p>
            <a:pPr eaLnBrk="1" hangingPunct="1">
              <a:lnSpc>
                <a:spcPct val="110000"/>
              </a:lnSpc>
              <a:defRPr/>
            </a:pPr>
            <a:endParaRPr lang="de-DE" sz="2000" dirty="0"/>
          </a:p>
          <a:p>
            <a:pPr eaLnBrk="1" hangingPunct="1">
              <a:lnSpc>
                <a:spcPct val="110000"/>
              </a:lnSpc>
              <a:defRPr/>
            </a:pPr>
            <a:r>
              <a:rPr lang="de-DE" sz="2000" dirty="0"/>
              <a:t>Aber:</a:t>
            </a:r>
          </a:p>
          <a:p>
            <a:pPr eaLnBrk="1" hangingPunct="1">
              <a:lnSpc>
                <a:spcPct val="110000"/>
              </a:lnSpc>
              <a:defRPr/>
            </a:pPr>
            <a:r>
              <a:rPr lang="de-DE" sz="2000" dirty="0"/>
              <a:t>Besitzstandswahrung für vor dem 01.07.2016 vorhandene Beamte, die vor der Berufung in das Beamtenverhältnis als Rechtsanwalt oder Notar tätig waren (§ 87 Abs. 1 Nr. 4 LBeamtVG).</a:t>
            </a:r>
            <a:endParaRPr lang="en-US" sz="2000" dirty="0"/>
          </a:p>
        </p:txBody>
      </p:sp>
    </p:spTree>
    <p:extLst>
      <p:ext uri="{BB962C8B-B14F-4D97-AF65-F5344CB8AC3E}">
        <p14:creationId xmlns:p14="http://schemas.microsoft.com/office/powerpoint/2010/main" val="239157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228396"/>
            <a:ext cx="4964799" cy="2468468"/>
          </a:xfrm>
          <a:prstGeom prst="rect">
            <a:avLst/>
          </a:prstGeom>
        </p:spPr>
      </p:pic>
      <p:sp>
        <p:nvSpPr>
          <p:cNvPr id="5" name="Rectangle 2"/>
          <p:cNvSpPr txBox="1">
            <a:spLocks noChangeArrowheads="1"/>
          </p:cNvSpPr>
          <p:nvPr/>
        </p:nvSpPr>
        <p:spPr>
          <a:xfrm rot="60000">
            <a:off x="461553" y="72076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20890" y="2059280"/>
            <a:ext cx="8266112" cy="39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33400" indent="-533400"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r>
              <a:rPr lang="en-US" sz="2500" dirty="0"/>
              <a:t>Was bedeutet Förderlichkeit?</a:t>
            </a:r>
            <a:endParaRPr lang="de-DE" sz="3000" dirty="0">
              <a:solidFill>
                <a:srgbClr val="00474D"/>
              </a:solidFill>
              <a:cs typeface="Arial" charset="0"/>
            </a:endParaRPr>
          </a:p>
        </p:txBody>
      </p:sp>
      <p:sp>
        <p:nvSpPr>
          <p:cNvPr id="7" name="Textfeld 6"/>
          <p:cNvSpPr txBox="1">
            <a:spLocks noChangeArrowheads="1"/>
          </p:cNvSpPr>
          <p:nvPr/>
        </p:nvSpPr>
        <p:spPr bwMode="auto">
          <a:xfrm>
            <a:off x="381202" y="2708920"/>
            <a:ext cx="8266113"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1085850" indent="-34290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Es müssen Fachkenntnisse erworben werden, die konkret für das Amt des Bürgermeisters erforderlich sind.</a:t>
            </a:r>
          </a:p>
          <a:p>
            <a:pPr eaLnBrk="1" hangingPunct="1">
              <a:lnSpc>
                <a:spcPct val="110000"/>
              </a:lnSpc>
            </a:pPr>
            <a:endParaRPr lang="en-US" sz="2000" dirty="0"/>
          </a:p>
          <a:p>
            <a:pPr eaLnBrk="1" hangingPunct="1">
              <a:lnSpc>
                <a:spcPct val="110000"/>
              </a:lnSpc>
            </a:pPr>
            <a:r>
              <a:rPr lang="en-US" sz="2000" dirty="0"/>
              <a:t>Das sind z. B. Tätigkeiten auf</a:t>
            </a:r>
          </a:p>
          <a:p>
            <a:pPr lvl="1" eaLnBrk="1" hangingPunct="1">
              <a:lnSpc>
                <a:spcPct val="110000"/>
              </a:lnSpc>
              <a:buFont typeface="Arial" charset="0"/>
              <a:buChar char="•"/>
            </a:pPr>
            <a:r>
              <a:rPr lang="en-US" sz="2000" dirty="0"/>
              <a:t>wirtschaftlichem</a:t>
            </a:r>
          </a:p>
          <a:p>
            <a:pPr lvl="1" eaLnBrk="1" hangingPunct="1">
              <a:lnSpc>
                <a:spcPct val="110000"/>
              </a:lnSpc>
              <a:buFont typeface="Arial" charset="0"/>
              <a:buChar char="•"/>
            </a:pPr>
            <a:r>
              <a:rPr lang="en-US" sz="2000" dirty="0"/>
              <a:t>technischem</a:t>
            </a:r>
          </a:p>
          <a:p>
            <a:pPr lvl="1" eaLnBrk="1" hangingPunct="1">
              <a:lnSpc>
                <a:spcPct val="110000"/>
              </a:lnSpc>
              <a:buFont typeface="Arial" charset="0"/>
              <a:buChar char="•"/>
            </a:pPr>
            <a:r>
              <a:rPr lang="en-US" sz="2000" dirty="0"/>
              <a:t>wissenschaftlichem</a:t>
            </a:r>
          </a:p>
          <a:p>
            <a:pPr lvl="1" eaLnBrk="1" hangingPunct="1">
              <a:lnSpc>
                <a:spcPct val="110000"/>
              </a:lnSpc>
              <a:buFont typeface="Arial" charset="0"/>
              <a:buChar char="•"/>
            </a:pPr>
            <a:r>
              <a:rPr lang="en-US" sz="2000" dirty="0"/>
              <a:t>künstlerischem </a:t>
            </a:r>
          </a:p>
          <a:p>
            <a:pPr lvl="1" eaLnBrk="1" hangingPunct="1">
              <a:lnSpc>
                <a:spcPct val="110000"/>
              </a:lnSpc>
              <a:buFont typeface="Arial" charset="0"/>
              <a:buChar char="•"/>
            </a:pPr>
            <a:r>
              <a:rPr lang="en-US" sz="2000" dirty="0"/>
              <a:t>kaufmännischem</a:t>
            </a:r>
          </a:p>
          <a:p>
            <a:pPr lvl="1" eaLnBrk="1" hangingPunct="1">
              <a:lnSpc>
                <a:spcPct val="110000"/>
              </a:lnSpc>
              <a:buFont typeface="Arial" charset="0"/>
              <a:buChar char="•"/>
            </a:pPr>
            <a:r>
              <a:rPr lang="en-US" sz="2000" dirty="0" err="1"/>
              <a:t>organisatorischem</a:t>
            </a:r>
            <a:r>
              <a:rPr lang="en-US" sz="2000" dirty="0"/>
              <a:t> Gebiet</a:t>
            </a:r>
            <a:endParaRPr lang="de-DE" sz="2000" dirty="0">
              <a:solidFill>
                <a:srgbClr val="00474D"/>
              </a:solidFill>
              <a:cs typeface="Arial" charset="0"/>
            </a:endParaRPr>
          </a:p>
        </p:txBody>
      </p:sp>
      <p:sp>
        <p:nvSpPr>
          <p:cNvPr id="8" name="Text Box 16"/>
          <p:cNvSpPr txBox="1">
            <a:spLocks noChangeArrowheads="1"/>
          </p:cNvSpPr>
          <p:nvPr/>
        </p:nvSpPr>
        <p:spPr bwMode="auto">
          <a:xfrm>
            <a:off x="4500564" y="3949821"/>
            <a:ext cx="3959225" cy="1387634"/>
          </a:xfrm>
          <a:prstGeom prst="rect">
            <a:avLst/>
          </a:prstGeom>
          <a:solidFill>
            <a:srgbClr val="92D050"/>
          </a:solidFill>
          <a:ln>
            <a:noFill/>
          </a:ln>
          <a:effectLst/>
        </p:spPr>
        <p:txBody>
          <a:bodyPr lIns="107987" tIns="107987" rIns="107987" bIns="10798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50000"/>
              </a:spcBef>
            </a:pPr>
            <a:r>
              <a:rPr lang="de-DE" sz="2000" dirty="0"/>
              <a:t>Auch:</a:t>
            </a:r>
          </a:p>
          <a:p>
            <a:pPr eaLnBrk="1" hangingPunct="1">
              <a:lnSpc>
                <a:spcPct val="110000"/>
              </a:lnSpc>
              <a:spcBef>
                <a:spcPct val="50000"/>
              </a:spcBef>
            </a:pPr>
            <a:r>
              <a:rPr lang="de-DE" sz="2000" dirty="0"/>
              <a:t>Tätigkeiten, die Anforderungen an die Menschenführung stellen.</a:t>
            </a:r>
          </a:p>
        </p:txBody>
      </p:sp>
    </p:spTree>
    <p:extLst>
      <p:ext uri="{BB962C8B-B14F-4D97-AF65-F5344CB8AC3E}">
        <p14:creationId xmlns:p14="http://schemas.microsoft.com/office/powerpoint/2010/main" val="1100600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7" y="2704801"/>
            <a:ext cx="8266112" cy="132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Die Zeiten nach § 81 Abs. 8 LBeamtVG </a:t>
            </a:r>
            <a:r>
              <a:rPr lang="en-US" sz="2000" u="sng" dirty="0"/>
              <a:t>sollen</a:t>
            </a:r>
            <a:r>
              <a:rPr lang="en-US" sz="2000" dirty="0"/>
              <a:t> angerechnet werden, wenn…….</a:t>
            </a:r>
          </a:p>
          <a:p>
            <a:pPr eaLnBrk="1" hangingPunct="1">
              <a:lnSpc>
                <a:spcPct val="110000"/>
              </a:lnSpc>
            </a:pPr>
            <a:endParaRPr lang="en-US" sz="2000" dirty="0"/>
          </a:p>
          <a:p>
            <a:pPr eaLnBrk="1" hangingPunct="1">
              <a:lnSpc>
                <a:spcPct val="110000"/>
              </a:lnSpc>
            </a:pPr>
            <a:r>
              <a:rPr lang="en-US" sz="2000" dirty="0"/>
              <a:t>Ein Antrag des Beamten ist nicht mehr erforderlich.</a:t>
            </a:r>
          </a:p>
        </p:txBody>
      </p:sp>
    </p:spTree>
    <p:extLst>
      <p:ext uri="{BB962C8B-B14F-4D97-AF65-F5344CB8AC3E}">
        <p14:creationId xmlns:p14="http://schemas.microsoft.com/office/powerpoint/2010/main" val="987319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6" y="2704801"/>
            <a:ext cx="843548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Nach § 57 Abs. 1 LBeamtVG entscheidet die oberste Dienstbehörde über die Berücksichtigung als ruhegehaltfähige Dienstzeiten.</a:t>
            </a:r>
          </a:p>
          <a:p>
            <a:pPr eaLnBrk="1" hangingPunct="1">
              <a:lnSpc>
                <a:spcPct val="110000"/>
              </a:lnSpc>
            </a:pPr>
            <a:endParaRPr lang="en-US" sz="2000" dirty="0"/>
          </a:p>
          <a:p>
            <a:pPr eaLnBrk="1" hangingPunct="1">
              <a:lnSpc>
                <a:spcPct val="110000"/>
              </a:lnSpc>
            </a:pPr>
            <a:r>
              <a:rPr lang="en-US" sz="2000" dirty="0"/>
              <a:t>Diese Befugnisse können nach § 57 Abs. 3 LBeamtVG auf andere Stellen (z. B. kvw-Beamtenversorgung) übertragen werden.</a:t>
            </a:r>
          </a:p>
          <a:p>
            <a:pPr eaLnBrk="1" hangingPunct="1">
              <a:lnSpc>
                <a:spcPct val="110000"/>
              </a:lnSpc>
            </a:pPr>
            <a:endParaRPr lang="en-US" sz="2000" dirty="0"/>
          </a:p>
          <a:p>
            <a:pPr eaLnBrk="1" hangingPunct="1">
              <a:lnSpc>
                <a:spcPct val="110000"/>
              </a:lnSpc>
            </a:pPr>
            <a:r>
              <a:rPr lang="en-US" sz="2000" dirty="0"/>
              <a:t>Viele Mitglieder der kvw-Beamtenversorgung haben diese Möglichkeit in Anspruch genommen.</a:t>
            </a:r>
          </a:p>
        </p:txBody>
      </p:sp>
    </p:spTree>
    <p:extLst>
      <p:ext uri="{BB962C8B-B14F-4D97-AF65-F5344CB8AC3E}">
        <p14:creationId xmlns:p14="http://schemas.microsoft.com/office/powerpoint/2010/main" val="1355166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5" y="2492896"/>
            <a:ext cx="8435483"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u="sng" dirty="0"/>
              <a:t>Umsetzung der Befugnisse bei Wahlbeamten</a:t>
            </a:r>
          </a:p>
          <a:p>
            <a:pPr eaLnBrk="1" hangingPunct="1">
              <a:lnSpc>
                <a:spcPct val="110000"/>
              </a:lnSpc>
            </a:pPr>
            <a:endParaRPr lang="en-US" sz="2000" dirty="0"/>
          </a:p>
          <a:p>
            <a:pPr eaLnBrk="1" hangingPunct="1">
              <a:lnSpc>
                <a:spcPct val="110000"/>
              </a:lnSpc>
            </a:pPr>
            <a:r>
              <a:rPr lang="en-US" sz="2000" dirty="0"/>
              <a:t>Die kvw-Beamtenversorgung kann auf Grund der geänderten Rechtslage und bei Erteilung der Befugnisse als oberste Dienstbehörde jetzt auch die Vordienstzeiten der Wahlbeamten festsetzen.</a:t>
            </a:r>
          </a:p>
          <a:p>
            <a:pPr eaLnBrk="1" hangingPunct="1">
              <a:lnSpc>
                <a:spcPct val="110000"/>
              </a:lnSpc>
            </a:pPr>
            <a:endParaRPr lang="en-US" sz="2000" dirty="0"/>
          </a:p>
          <a:p>
            <a:pPr eaLnBrk="1" hangingPunct="1">
              <a:lnSpc>
                <a:spcPct val="110000"/>
              </a:lnSpc>
            </a:pPr>
            <a:r>
              <a:rPr lang="en-US" sz="2000" dirty="0"/>
              <a:t>Bei der Anerkennung von Vordienstzeiten der Wahlbeamten handelt es sich immer auch um eine politische Entscheidung.</a:t>
            </a:r>
          </a:p>
          <a:p>
            <a:pPr eaLnBrk="1" hangingPunct="1">
              <a:lnSpc>
                <a:spcPct val="110000"/>
              </a:lnSpc>
            </a:pPr>
            <a:r>
              <a:rPr lang="en-US" sz="2000" dirty="0"/>
              <a:t>Deshalb muss jeder Dienstherr für sich </a:t>
            </a:r>
            <a:r>
              <a:rPr lang="en-US" sz="2000" dirty="0" err="1"/>
              <a:t>klären</a:t>
            </a:r>
            <a:r>
              <a:rPr lang="en-US" sz="2000" dirty="0"/>
              <a:t>, ob die Entscheidung weiter- hin vom Rat/Kreistag oder durch die kvw-Beamtenversorgung getroffen werden soll.</a:t>
            </a:r>
          </a:p>
        </p:txBody>
      </p:sp>
    </p:spTree>
    <p:extLst>
      <p:ext uri="{BB962C8B-B14F-4D97-AF65-F5344CB8AC3E}">
        <p14:creationId xmlns:p14="http://schemas.microsoft.com/office/powerpoint/2010/main" val="237816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5" y="2492896"/>
            <a:ext cx="8435483" cy="23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err="1"/>
              <a:t>Nach</a:t>
            </a:r>
            <a:r>
              <a:rPr lang="en-US" sz="2000" dirty="0"/>
              <a:t> § 81 Abs. 9 </a:t>
            </a:r>
            <a:r>
              <a:rPr lang="en-US" sz="2000" dirty="0" err="1"/>
              <a:t>LBeamtVG</a:t>
            </a:r>
            <a:r>
              <a:rPr lang="en-US" sz="2000" dirty="0"/>
              <a:t> </a:t>
            </a:r>
            <a:r>
              <a:rPr lang="en-US" sz="2000" dirty="0" err="1"/>
              <a:t>ist</a:t>
            </a:r>
            <a:r>
              <a:rPr lang="en-US" sz="2000" dirty="0"/>
              <a:t> die </a:t>
            </a:r>
            <a:r>
              <a:rPr lang="en-US" sz="2000" dirty="0" err="1"/>
              <a:t>Entscheidung</a:t>
            </a:r>
            <a:r>
              <a:rPr lang="en-US" sz="2000" dirty="0"/>
              <a:t> </a:t>
            </a:r>
            <a:r>
              <a:rPr lang="en-US" sz="2000" dirty="0" err="1"/>
              <a:t>über</a:t>
            </a:r>
            <a:r>
              <a:rPr lang="en-US" sz="2000" dirty="0"/>
              <a:t> die </a:t>
            </a:r>
            <a:r>
              <a:rPr lang="en-US" sz="2000" dirty="0" err="1"/>
              <a:t>Ruhegehalt</a:t>
            </a:r>
            <a:r>
              <a:rPr lang="en-US" sz="2000" dirty="0"/>
              <a:t>-</a:t>
            </a:r>
          </a:p>
          <a:p>
            <a:pPr eaLnBrk="1" hangingPunct="1">
              <a:lnSpc>
                <a:spcPct val="110000"/>
              </a:lnSpc>
            </a:pPr>
            <a:r>
              <a:rPr lang="en-US" sz="2000" dirty="0" err="1"/>
              <a:t>fähigkeit</a:t>
            </a:r>
            <a:r>
              <a:rPr lang="en-US" sz="2000" dirty="0"/>
              <a:t> von </a:t>
            </a:r>
            <a:r>
              <a:rPr lang="en-US" sz="2000" dirty="0" err="1"/>
              <a:t>Zeiten</a:t>
            </a:r>
            <a:r>
              <a:rPr lang="en-US" sz="2000" dirty="0"/>
              <a:t> </a:t>
            </a:r>
            <a:r>
              <a:rPr lang="en-US" sz="2000" dirty="0" err="1"/>
              <a:t>innerhalb</a:t>
            </a:r>
            <a:r>
              <a:rPr lang="en-US" sz="2000" dirty="0"/>
              <a:t> von </a:t>
            </a:r>
            <a:r>
              <a:rPr lang="en-US" sz="2000" dirty="0" err="1"/>
              <a:t>drei</a:t>
            </a:r>
            <a:r>
              <a:rPr lang="en-US" sz="2000" dirty="0"/>
              <a:t> </a:t>
            </a:r>
            <a:r>
              <a:rPr lang="en-US" sz="2000" dirty="0" err="1"/>
              <a:t>Monaten</a:t>
            </a:r>
            <a:r>
              <a:rPr lang="en-US" sz="2000" dirty="0"/>
              <a:t> </a:t>
            </a:r>
            <a:r>
              <a:rPr lang="en-US" sz="2000" dirty="0" err="1"/>
              <a:t>nach</a:t>
            </a:r>
            <a:r>
              <a:rPr lang="en-US" sz="2000" dirty="0"/>
              <a:t> </a:t>
            </a:r>
            <a:r>
              <a:rPr lang="en-US" sz="2000" dirty="0" err="1"/>
              <a:t>Begründung</a:t>
            </a:r>
            <a:r>
              <a:rPr lang="en-US" sz="2000" dirty="0"/>
              <a:t> des</a:t>
            </a:r>
          </a:p>
          <a:p>
            <a:pPr eaLnBrk="1" hangingPunct="1">
              <a:lnSpc>
                <a:spcPct val="110000"/>
              </a:lnSpc>
            </a:pPr>
            <a:r>
              <a:rPr lang="en-US" sz="2000" dirty="0" err="1"/>
              <a:t>Beamtenverhältnis</a:t>
            </a:r>
            <a:r>
              <a:rPr lang="en-US" sz="2000" dirty="0"/>
              <a:t> </a:t>
            </a:r>
            <a:r>
              <a:rPr lang="en-US" sz="2000" dirty="0" err="1"/>
              <a:t>zu</a:t>
            </a:r>
            <a:r>
              <a:rPr lang="en-US" sz="2000" dirty="0"/>
              <a:t> </a:t>
            </a:r>
            <a:r>
              <a:rPr lang="en-US" sz="2000" dirty="0" err="1"/>
              <a:t>treffen</a:t>
            </a:r>
            <a:r>
              <a:rPr lang="en-US" sz="2000" dirty="0"/>
              <a:t>.</a:t>
            </a:r>
          </a:p>
          <a:p>
            <a:pPr eaLnBrk="1" hangingPunct="1">
              <a:lnSpc>
                <a:spcPct val="110000"/>
              </a:lnSpc>
            </a:pPr>
            <a:endParaRPr lang="en-US" sz="2000" dirty="0"/>
          </a:p>
          <a:p>
            <a:pPr eaLnBrk="1" hangingPunct="1">
              <a:lnSpc>
                <a:spcPct val="110000"/>
              </a:lnSpc>
            </a:pPr>
            <a:r>
              <a:rPr lang="en-US" sz="2000" dirty="0" err="1"/>
              <a:t>Hierbei</a:t>
            </a:r>
            <a:r>
              <a:rPr lang="en-US" sz="2000" dirty="0"/>
              <a:t> </a:t>
            </a:r>
            <a:r>
              <a:rPr lang="en-US" sz="2000" dirty="0" err="1"/>
              <a:t>handelt</a:t>
            </a:r>
            <a:r>
              <a:rPr lang="en-US" sz="2000" dirty="0"/>
              <a:t> es </a:t>
            </a:r>
            <a:r>
              <a:rPr lang="en-US" sz="2000" dirty="0" err="1"/>
              <a:t>sich</a:t>
            </a:r>
            <a:r>
              <a:rPr lang="en-US" sz="2000" dirty="0"/>
              <a:t> </a:t>
            </a:r>
            <a:r>
              <a:rPr lang="en-US" sz="2000" dirty="0" err="1"/>
              <a:t>aber</a:t>
            </a:r>
            <a:r>
              <a:rPr lang="en-US" sz="2000" dirty="0"/>
              <a:t> </a:t>
            </a:r>
            <a:r>
              <a:rPr lang="en-US" sz="2000" b="1" dirty="0" err="1"/>
              <a:t>nicht</a:t>
            </a:r>
            <a:r>
              <a:rPr lang="en-US" sz="2000" b="1" dirty="0"/>
              <a:t> </a:t>
            </a:r>
            <a:r>
              <a:rPr lang="en-US" sz="2000" dirty="0"/>
              <a:t>um </a:t>
            </a:r>
            <a:r>
              <a:rPr lang="en-US" sz="2000" dirty="0" err="1"/>
              <a:t>eine</a:t>
            </a:r>
            <a:r>
              <a:rPr lang="en-US" sz="2000" dirty="0"/>
              <a:t> </a:t>
            </a:r>
            <a:r>
              <a:rPr lang="en-US" sz="2000" dirty="0" err="1"/>
              <a:t>Ausschlussfrist</a:t>
            </a:r>
            <a:r>
              <a:rPr lang="en-US" sz="2000" dirty="0"/>
              <a:t>.</a:t>
            </a:r>
          </a:p>
          <a:p>
            <a:pPr eaLnBrk="1" hangingPunct="1">
              <a:lnSpc>
                <a:spcPct val="110000"/>
              </a:lnSpc>
            </a:pPr>
            <a:endParaRPr lang="en-US" sz="2000" dirty="0"/>
          </a:p>
          <a:p>
            <a:pPr eaLnBrk="1" hangingPunct="1">
              <a:lnSpc>
                <a:spcPct val="110000"/>
              </a:lnSpc>
            </a:pPr>
            <a:r>
              <a:rPr lang="en-US" sz="2000" dirty="0" err="1"/>
              <a:t>Maßgeblich</a:t>
            </a:r>
            <a:r>
              <a:rPr lang="en-US" sz="2000" dirty="0"/>
              <a:t> </a:t>
            </a:r>
            <a:r>
              <a:rPr lang="en-US" sz="2000" dirty="0" err="1"/>
              <a:t>ist</a:t>
            </a:r>
            <a:r>
              <a:rPr lang="en-US" sz="2000" dirty="0"/>
              <a:t> </a:t>
            </a:r>
            <a:r>
              <a:rPr lang="en-US" sz="2000" dirty="0" err="1"/>
              <a:t>immer</a:t>
            </a:r>
            <a:r>
              <a:rPr lang="en-US" sz="2000" dirty="0"/>
              <a:t> die </a:t>
            </a:r>
            <a:r>
              <a:rPr lang="en-US" sz="2000" dirty="0" err="1"/>
              <a:t>Rechtlage</a:t>
            </a:r>
            <a:r>
              <a:rPr lang="en-US" sz="2000" dirty="0"/>
              <a:t> </a:t>
            </a:r>
            <a:r>
              <a:rPr lang="en-US" sz="2000" dirty="0" err="1"/>
              <a:t>bei</a:t>
            </a:r>
            <a:r>
              <a:rPr lang="en-US" sz="2000" dirty="0"/>
              <a:t> </a:t>
            </a:r>
            <a:r>
              <a:rPr lang="en-US" sz="2000" dirty="0" err="1"/>
              <a:t>Eintritt</a:t>
            </a:r>
            <a:r>
              <a:rPr lang="en-US" sz="2000" dirty="0"/>
              <a:t> in den </a:t>
            </a:r>
            <a:r>
              <a:rPr lang="en-US" sz="2000" dirty="0" err="1"/>
              <a:t>Ruhestand</a:t>
            </a:r>
            <a:r>
              <a:rPr lang="en-US" sz="2000" dirty="0"/>
              <a:t>.</a:t>
            </a:r>
          </a:p>
        </p:txBody>
      </p:sp>
    </p:spTree>
    <p:extLst>
      <p:ext uri="{BB962C8B-B14F-4D97-AF65-F5344CB8AC3E}">
        <p14:creationId xmlns:p14="http://schemas.microsoft.com/office/powerpoint/2010/main" val="3079551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84438"/>
            <a:ext cx="4964799" cy="2468468"/>
          </a:xfrm>
          <a:prstGeom prst="rect">
            <a:avLst/>
          </a:prstGeom>
        </p:spPr>
      </p:pic>
      <p:sp>
        <p:nvSpPr>
          <p:cNvPr id="5" name="Rectangle 2"/>
          <p:cNvSpPr txBox="1">
            <a:spLocks noChangeArrowheads="1"/>
          </p:cNvSpPr>
          <p:nvPr/>
        </p:nvSpPr>
        <p:spPr>
          <a:xfrm rot="60000">
            <a:off x="461553" y="92288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IV.2 Ruhegehaltfähige Dienstbezüge  </a:t>
            </a:r>
          </a:p>
        </p:txBody>
      </p:sp>
      <p:sp>
        <p:nvSpPr>
          <p:cNvPr id="6" name="Textfeld 7"/>
          <p:cNvSpPr txBox="1">
            <a:spLocks noChangeArrowheads="1"/>
          </p:cNvSpPr>
          <p:nvPr/>
        </p:nvSpPr>
        <p:spPr bwMode="auto">
          <a:xfrm>
            <a:off x="486207" y="2420939"/>
            <a:ext cx="82661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US" sz="2000" dirty="0"/>
              <a:t>§ 5 Abs. 1 LBeamtVG</a:t>
            </a:r>
          </a:p>
          <a:p>
            <a:pPr eaLnBrk="1" hangingPunct="1">
              <a:lnSpc>
                <a:spcPct val="110000"/>
              </a:lnSpc>
            </a:pPr>
            <a:r>
              <a:rPr lang="en-US" sz="2000" u="sng" dirty="0"/>
              <a:t>Grundsatz:</a:t>
            </a:r>
            <a:r>
              <a:rPr lang="en-US" sz="2000" dirty="0"/>
              <a:t> </a:t>
            </a:r>
          </a:p>
          <a:p>
            <a:pPr eaLnBrk="1" hangingPunct="1">
              <a:lnSpc>
                <a:spcPct val="110000"/>
              </a:lnSpc>
            </a:pPr>
            <a:r>
              <a:rPr lang="en-US" sz="2000" dirty="0"/>
              <a:t>Ruhegehalt aus dem “letzten Amt”</a:t>
            </a:r>
          </a:p>
          <a:p>
            <a:pPr eaLnBrk="1" hangingPunct="1">
              <a:lnSpc>
                <a:spcPct val="110000"/>
              </a:lnSpc>
            </a:pPr>
            <a:endParaRPr lang="en-US" sz="2000" dirty="0"/>
          </a:p>
          <a:p>
            <a:pPr eaLnBrk="1" hangingPunct="1">
              <a:lnSpc>
                <a:spcPct val="110000"/>
              </a:lnSpc>
            </a:pPr>
            <a:r>
              <a:rPr lang="en-US" sz="2000" dirty="0"/>
              <a:t>Aber:</a:t>
            </a:r>
          </a:p>
          <a:p>
            <a:pPr eaLnBrk="1" hangingPunct="1">
              <a:lnSpc>
                <a:spcPct val="110000"/>
              </a:lnSpc>
            </a:pPr>
            <a:r>
              <a:rPr lang="en-US" sz="2000" dirty="0"/>
              <a:t>§ 5 Abs. 3 LBeamtVG</a:t>
            </a:r>
          </a:p>
          <a:p>
            <a:pPr eaLnBrk="1" hangingPunct="1">
              <a:lnSpc>
                <a:spcPct val="110000"/>
              </a:lnSpc>
            </a:pPr>
            <a:r>
              <a:rPr lang="en-US" sz="2000" dirty="0"/>
              <a:t>“Der Beamte muss die letzte Besoldungsgruppe mindestens zwei Jahre erhalten haben!”</a:t>
            </a:r>
            <a:endParaRPr lang="de-DE" sz="2000" dirty="0">
              <a:solidFill>
                <a:srgbClr val="00474D"/>
              </a:solidFill>
              <a:cs typeface="Arial" charset="0"/>
            </a:endParaRPr>
          </a:p>
        </p:txBody>
      </p:sp>
    </p:spTree>
    <p:extLst>
      <p:ext uri="{BB962C8B-B14F-4D97-AF65-F5344CB8AC3E}">
        <p14:creationId xmlns:p14="http://schemas.microsoft.com/office/powerpoint/2010/main" val="287981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89C6A81C-63B9-436E-AED0-D2BEF7D9E2B1}" type="slidenum">
              <a:rPr lang="de-DE" smtClean="0"/>
              <a:pPr/>
              <a:t>3</a:t>
            </a:fld>
            <a:endParaRPr lang="de-DE" dirty="0"/>
          </a:p>
        </p:txBody>
      </p:sp>
      <p:pic>
        <p:nvPicPr>
          <p:cNvPr id="8" name="Bild 3"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1" y="5054"/>
            <a:ext cx="4636517" cy="2282353"/>
          </a:xfrm>
          <a:prstGeom prst="rect">
            <a:avLst/>
          </a:prstGeom>
        </p:spPr>
      </p:pic>
      <p:sp>
        <p:nvSpPr>
          <p:cNvPr id="9" name="Rectangle 2"/>
          <p:cNvSpPr txBox="1">
            <a:spLocks noChangeArrowheads="1"/>
          </p:cNvSpPr>
          <p:nvPr/>
        </p:nvSpPr>
        <p:spPr>
          <a:xfrm rot="21446962">
            <a:off x="779924" y="1145320"/>
            <a:ext cx="3658520" cy="518373"/>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900" b="0" dirty="0">
                <a:solidFill>
                  <a:srgbClr val="94C11C"/>
                </a:solidFill>
                <a:latin typeface="Arial" panose="020B0604020202020204" pitchFamily="34" charset="0"/>
                <a:cs typeface="Arial" panose="020B0604020202020204" pitchFamily="34" charset="0"/>
              </a:rPr>
              <a:t>//</a:t>
            </a:r>
            <a:r>
              <a:rPr lang="de-DE" sz="2900" b="0" dirty="0">
                <a:solidFill>
                  <a:schemeClr val="bg1"/>
                </a:solidFill>
                <a:latin typeface="Arial" panose="020B0604020202020204" pitchFamily="34" charset="0"/>
                <a:cs typeface="Arial" panose="020B0604020202020204" pitchFamily="34" charset="0"/>
              </a:rPr>
              <a:t> Gliederung 2/2</a:t>
            </a:r>
          </a:p>
        </p:txBody>
      </p:sp>
      <p:sp>
        <p:nvSpPr>
          <p:cNvPr id="10" name="Textfeld 7"/>
          <p:cNvSpPr txBox="1">
            <a:spLocks noChangeArrowheads="1"/>
          </p:cNvSpPr>
          <p:nvPr/>
        </p:nvSpPr>
        <p:spPr bwMode="auto">
          <a:xfrm>
            <a:off x="587632" y="2204864"/>
            <a:ext cx="8266112"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33400" indent="-533400" defTabSz="912813" eaLnBrk="0" hangingPunct="0">
              <a:tabLst>
                <a:tab pos="533400" algn="l"/>
                <a:tab pos="901700" algn="l"/>
                <a:tab pos="8255000" algn="r"/>
              </a:tabLst>
              <a:defRPr>
                <a:solidFill>
                  <a:schemeClr val="tx1"/>
                </a:solidFill>
                <a:latin typeface="Arial" charset="0"/>
              </a:defRPr>
            </a:lvl1pPr>
            <a:lvl2pPr marL="742950" indent="-285750" defTabSz="912813" eaLnBrk="0" hangingPunct="0">
              <a:tabLst>
                <a:tab pos="533400" algn="l"/>
                <a:tab pos="901700" algn="l"/>
                <a:tab pos="8255000" algn="r"/>
              </a:tabLst>
              <a:defRPr>
                <a:solidFill>
                  <a:schemeClr val="tx1"/>
                </a:solidFill>
                <a:latin typeface="Arial" charset="0"/>
              </a:defRPr>
            </a:lvl2pPr>
            <a:lvl3pPr marL="1143000" indent="-228600" defTabSz="912813" eaLnBrk="0" hangingPunct="0">
              <a:tabLst>
                <a:tab pos="533400" algn="l"/>
                <a:tab pos="901700" algn="l"/>
                <a:tab pos="8255000" algn="r"/>
              </a:tabLst>
              <a:defRPr>
                <a:solidFill>
                  <a:schemeClr val="tx1"/>
                </a:solidFill>
                <a:latin typeface="Arial" charset="0"/>
              </a:defRPr>
            </a:lvl3pPr>
            <a:lvl4pPr marL="1600200" indent="-228600" defTabSz="912813" eaLnBrk="0" hangingPunct="0">
              <a:tabLst>
                <a:tab pos="533400" algn="l"/>
                <a:tab pos="901700" algn="l"/>
                <a:tab pos="8255000" algn="r"/>
              </a:tabLst>
              <a:defRPr>
                <a:solidFill>
                  <a:schemeClr val="tx1"/>
                </a:solidFill>
                <a:latin typeface="Arial" charset="0"/>
              </a:defRPr>
            </a:lvl4pPr>
            <a:lvl5pPr marL="2057400" indent="-228600" defTabSz="912813" eaLnBrk="0" hangingPunct="0">
              <a:tabLst>
                <a:tab pos="533400" algn="l"/>
                <a:tab pos="901700" algn="l"/>
                <a:tab pos="8255000" algn="r"/>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9pPr>
          </a:lstStyle>
          <a:p>
            <a:pPr marL="514350" indent="-514350" eaLnBrk="1" hangingPunct="1">
              <a:buAutoNum type="romanUcPeriod" startAt="5"/>
              <a:defRPr/>
            </a:pPr>
            <a:r>
              <a:rPr lang="de-DE" sz="2400" dirty="0">
                <a:cs typeface="Arial" charset="0"/>
              </a:rPr>
              <a:t>Beispiel</a:t>
            </a:r>
          </a:p>
          <a:p>
            <a:pPr marL="0" indent="0" eaLnBrk="1" hangingPunct="1">
              <a:defRPr/>
            </a:pPr>
            <a:endParaRPr lang="de-DE" sz="2000" dirty="0">
              <a:cs typeface="Arial" charset="0"/>
            </a:endParaRPr>
          </a:p>
          <a:p>
            <a:pPr marL="0" indent="0" eaLnBrk="1" hangingPunct="1">
              <a:defRPr/>
            </a:pPr>
            <a:r>
              <a:rPr lang="de-DE" sz="2400" dirty="0">
                <a:cs typeface="Arial" charset="0"/>
              </a:rPr>
              <a:t>VI. Versorgungsabschläge</a:t>
            </a:r>
            <a:r>
              <a:rPr lang="de-DE" sz="2000" dirty="0">
                <a:cs typeface="Arial" charset="0"/>
              </a:rPr>
              <a:t>	</a:t>
            </a:r>
            <a:br>
              <a:rPr lang="de-DE" sz="2000" dirty="0">
                <a:cs typeface="Arial" charset="0"/>
              </a:rPr>
            </a:br>
            <a:r>
              <a:rPr lang="de-DE" sz="2000" dirty="0">
                <a:cs typeface="Arial" charset="0"/>
              </a:rPr>
              <a:t>		</a:t>
            </a:r>
          </a:p>
          <a:p>
            <a:pPr marL="0" indent="0" eaLnBrk="1" hangingPunct="1">
              <a:defRPr/>
            </a:pPr>
            <a:r>
              <a:rPr lang="de-DE" sz="2400" dirty="0">
                <a:cs typeface="Arial" charset="0"/>
              </a:rPr>
              <a:t>VII. Ruhensregelungen</a:t>
            </a:r>
            <a:r>
              <a:rPr lang="de-DE" sz="2000" dirty="0">
                <a:cs typeface="Arial" charset="0"/>
              </a:rPr>
              <a:t>	</a:t>
            </a:r>
            <a:br>
              <a:rPr lang="de-DE" sz="2000" dirty="0">
                <a:cs typeface="Arial" charset="0"/>
              </a:rPr>
            </a:br>
            <a:r>
              <a:rPr lang="de-DE" sz="2000" dirty="0">
                <a:cs typeface="Arial" charset="0"/>
              </a:rPr>
              <a:t>	1.	Einkommen und Ruhegehalt	</a:t>
            </a:r>
            <a:br>
              <a:rPr lang="de-DE" sz="2000" dirty="0">
                <a:cs typeface="Arial" charset="0"/>
              </a:rPr>
            </a:br>
            <a:r>
              <a:rPr lang="de-DE" sz="2000" dirty="0">
                <a:cs typeface="Arial" charset="0"/>
              </a:rPr>
              <a:t>	2.	Rente und Ruhegehalt</a:t>
            </a:r>
          </a:p>
          <a:p>
            <a:pPr marL="0" indent="0" eaLnBrk="1" hangingPunct="1">
              <a:defRPr/>
            </a:pPr>
            <a:r>
              <a:rPr lang="de-DE" sz="2000" dirty="0">
                <a:cs typeface="Arial" charset="0"/>
              </a:rPr>
              <a:t>		</a:t>
            </a:r>
          </a:p>
        </p:txBody>
      </p:sp>
    </p:spTree>
    <p:extLst>
      <p:ext uri="{BB962C8B-B14F-4D97-AF65-F5344CB8AC3E}">
        <p14:creationId xmlns:p14="http://schemas.microsoft.com/office/powerpoint/2010/main" val="1361423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30</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409939"/>
            <a:ext cx="5371578" cy="2598037"/>
          </a:xfrm>
          <a:prstGeom prst="rect">
            <a:avLst/>
          </a:prstGeom>
        </p:spPr>
      </p:pic>
      <p:sp>
        <p:nvSpPr>
          <p:cNvPr id="5" name="Rectangle 2"/>
          <p:cNvSpPr txBox="1">
            <a:spLocks noChangeArrowheads="1"/>
          </p:cNvSpPr>
          <p:nvPr/>
        </p:nvSpPr>
        <p:spPr>
          <a:xfrm rot="60000">
            <a:off x="461553" y="41478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IV.2 Ruhegehaltfähige Dienstbezüge der Wahlbeamten  </a:t>
            </a:r>
          </a:p>
        </p:txBody>
      </p:sp>
      <p:graphicFrame>
        <p:nvGraphicFramePr>
          <p:cNvPr id="6" name="Object 13"/>
          <p:cNvGraphicFramePr>
            <a:graphicFrameLocks noChangeAspect="1"/>
          </p:cNvGraphicFramePr>
          <p:nvPr>
            <p:extLst>
              <p:ext uri="{D42A27DB-BD31-4B8C-83A1-F6EECF244321}">
                <p14:modId xmlns:p14="http://schemas.microsoft.com/office/powerpoint/2010/main" val="3944022107"/>
              </p:ext>
            </p:extLst>
          </p:nvPr>
        </p:nvGraphicFramePr>
        <p:xfrm>
          <a:off x="1285875" y="1600201"/>
          <a:ext cx="10104438" cy="4978400"/>
        </p:xfrm>
        <a:graphic>
          <a:graphicData uri="http://schemas.openxmlformats.org/presentationml/2006/ole">
            <mc:AlternateContent xmlns:mc="http://schemas.openxmlformats.org/markup-compatibility/2006">
              <mc:Choice xmlns:v="urn:schemas-microsoft-com:vml" Requires="v">
                <p:oleObj name="Diagramm" r:id="rId3" imgW="6096135" imgH="4067089" progId="MSGraph.Chart.8">
                  <p:embed followColorScheme="full"/>
                </p:oleObj>
              </mc:Choice>
              <mc:Fallback>
                <p:oleObj name="Diagramm" r:id="rId3" imgW="6096135" imgH="4067089" progId="MSGraph.Chart.8">
                  <p:embed followColorScheme="full"/>
                  <p:pic>
                    <p:nvPicPr>
                      <p:cNvPr id="0" name=""/>
                      <p:cNvPicPr>
                        <a:picLocks noChangeAspect="1" noChangeArrowheads="1"/>
                      </p:cNvPicPr>
                      <p:nvPr/>
                    </p:nvPicPr>
                    <p:blipFill>
                      <a:blip r:embed="rId4"/>
                      <a:srcRect/>
                      <a:stretch>
                        <a:fillRect/>
                      </a:stretch>
                    </p:blipFill>
                    <p:spPr bwMode="auto">
                      <a:xfrm>
                        <a:off x="1285875" y="1600201"/>
                        <a:ext cx="10104438" cy="49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5"/>
          <p:cNvSpPr txBox="1">
            <a:spLocks noChangeArrowheads="1"/>
          </p:cNvSpPr>
          <p:nvPr/>
        </p:nvSpPr>
        <p:spPr bwMode="auto">
          <a:xfrm>
            <a:off x="6494463" y="1927225"/>
            <a:ext cx="1673225"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spAutoFit/>
          </a:bodyPr>
          <a:lstStyle>
            <a:lvl1pPr defTabSz="1039813" eaLnBrk="0" hangingPunct="0">
              <a:defRPr>
                <a:solidFill>
                  <a:schemeClr val="tx1"/>
                </a:solidFill>
                <a:latin typeface="Arial" charset="0"/>
              </a:defRPr>
            </a:lvl1pPr>
            <a:lvl2pPr marL="742950" indent="-285750" defTabSz="1039813" eaLnBrk="0" hangingPunct="0">
              <a:defRPr>
                <a:solidFill>
                  <a:schemeClr val="tx1"/>
                </a:solidFill>
                <a:latin typeface="Arial" charset="0"/>
              </a:defRPr>
            </a:lvl2pPr>
            <a:lvl3pPr marL="1143000" indent="-228600" defTabSz="1039813" eaLnBrk="0" hangingPunct="0">
              <a:defRPr>
                <a:solidFill>
                  <a:schemeClr val="tx1"/>
                </a:solidFill>
                <a:latin typeface="Arial" charset="0"/>
              </a:defRPr>
            </a:lvl3pPr>
            <a:lvl4pPr marL="1600200" indent="-228600" defTabSz="1039813" eaLnBrk="0" hangingPunct="0">
              <a:defRPr>
                <a:solidFill>
                  <a:schemeClr val="tx1"/>
                </a:solidFill>
                <a:latin typeface="Arial" charset="0"/>
              </a:defRPr>
            </a:lvl4pPr>
            <a:lvl5pPr marL="2057400" indent="-228600" defTabSz="1039813" eaLnBrk="0" hangingPunct="0">
              <a:defRPr>
                <a:solidFill>
                  <a:schemeClr val="tx1"/>
                </a:solidFill>
                <a:latin typeface="Arial" charset="0"/>
              </a:defRPr>
            </a:lvl5pPr>
            <a:lvl6pPr marL="2514600" indent="-228600" defTabSz="1039813" eaLnBrk="0" fontAlgn="base" hangingPunct="0">
              <a:spcBef>
                <a:spcPct val="0"/>
              </a:spcBef>
              <a:spcAft>
                <a:spcPct val="0"/>
              </a:spcAft>
              <a:defRPr>
                <a:solidFill>
                  <a:schemeClr val="tx1"/>
                </a:solidFill>
                <a:latin typeface="Arial" charset="0"/>
              </a:defRPr>
            </a:lvl6pPr>
            <a:lvl7pPr marL="2971800" indent="-228600" defTabSz="1039813" eaLnBrk="0" fontAlgn="base" hangingPunct="0">
              <a:spcBef>
                <a:spcPct val="0"/>
              </a:spcBef>
              <a:spcAft>
                <a:spcPct val="0"/>
              </a:spcAft>
              <a:defRPr>
                <a:solidFill>
                  <a:schemeClr val="tx1"/>
                </a:solidFill>
                <a:latin typeface="Arial" charset="0"/>
              </a:defRPr>
            </a:lvl7pPr>
            <a:lvl8pPr marL="3429000" indent="-228600" defTabSz="1039813" eaLnBrk="0" fontAlgn="base" hangingPunct="0">
              <a:spcBef>
                <a:spcPct val="0"/>
              </a:spcBef>
              <a:spcAft>
                <a:spcPct val="0"/>
              </a:spcAft>
              <a:defRPr>
                <a:solidFill>
                  <a:schemeClr val="tx1"/>
                </a:solidFill>
                <a:latin typeface="Arial" charset="0"/>
              </a:defRPr>
            </a:lvl8pPr>
            <a:lvl9pPr marL="3886200" indent="-228600" defTabSz="1039813" eaLnBrk="0" fontAlgn="base" hangingPunct="0">
              <a:spcBef>
                <a:spcPct val="0"/>
              </a:spcBef>
              <a:spcAft>
                <a:spcPct val="0"/>
              </a:spcAft>
              <a:defRPr>
                <a:solidFill>
                  <a:schemeClr val="tx1"/>
                </a:solidFill>
                <a:latin typeface="Arial" charset="0"/>
              </a:defRPr>
            </a:lvl9pPr>
          </a:lstStyle>
          <a:p>
            <a:pPr eaLnBrk="1" hangingPunct="1"/>
            <a:r>
              <a:rPr lang="de-DE" sz="1100" b="1" dirty="0"/>
              <a:t>Kinderbezogene  Leistungen werden weiter voll gewährt, sofern die Voraus-setzungen vorliegen. </a:t>
            </a:r>
          </a:p>
          <a:p>
            <a:pPr eaLnBrk="1" hangingPunct="1"/>
            <a:r>
              <a:rPr lang="de-DE" sz="1100" b="1" i="1" dirty="0"/>
              <a:t>               </a:t>
            </a:r>
            <a:endParaRPr lang="de-DE" sz="1100" b="1" dirty="0"/>
          </a:p>
          <a:p>
            <a:pPr eaLnBrk="1" hangingPunct="1"/>
            <a:endParaRPr lang="de-DE" sz="1100" b="1" dirty="0"/>
          </a:p>
        </p:txBody>
      </p:sp>
      <p:sp>
        <p:nvSpPr>
          <p:cNvPr id="8" name="Text Box 28"/>
          <p:cNvSpPr txBox="1">
            <a:spLocks noChangeArrowheads="1"/>
          </p:cNvSpPr>
          <p:nvPr/>
        </p:nvSpPr>
        <p:spPr bwMode="auto">
          <a:xfrm>
            <a:off x="666751" y="3625850"/>
            <a:ext cx="1735138" cy="105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spAutoFit/>
          </a:bodyPr>
          <a:lstStyle>
            <a:lvl1pPr defTabSz="1039813" eaLnBrk="0" hangingPunct="0">
              <a:defRPr>
                <a:solidFill>
                  <a:schemeClr val="tx1"/>
                </a:solidFill>
                <a:latin typeface="Arial" charset="0"/>
              </a:defRPr>
            </a:lvl1pPr>
            <a:lvl2pPr marL="742950" indent="-285750" defTabSz="1039813" eaLnBrk="0" hangingPunct="0">
              <a:defRPr>
                <a:solidFill>
                  <a:schemeClr val="tx1"/>
                </a:solidFill>
                <a:latin typeface="Arial" charset="0"/>
              </a:defRPr>
            </a:lvl2pPr>
            <a:lvl3pPr marL="1143000" indent="-228600" defTabSz="1039813" eaLnBrk="0" hangingPunct="0">
              <a:defRPr>
                <a:solidFill>
                  <a:schemeClr val="tx1"/>
                </a:solidFill>
                <a:latin typeface="Arial" charset="0"/>
              </a:defRPr>
            </a:lvl3pPr>
            <a:lvl4pPr marL="1600200" indent="-228600" defTabSz="1039813" eaLnBrk="0" hangingPunct="0">
              <a:defRPr>
                <a:solidFill>
                  <a:schemeClr val="tx1"/>
                </a:solidFill>
                <a:latin typeface="Arial" charset="0"/>
              </a:defRPr>
            </a:lvl4pPr>
            <a:lvl5pPr marL="2057400" indent="-228600" defTabSz="1039813" eaLnBrk="0" hangingPunct="0">
              <a:defRPr>
                <a:solidFill>
                  <a:schemeClr val="tx1"/>
                </a:solidFill>
                <a:latin typeface="Arial" charset="0"/>
              </a:defRPr>
            </a:lvl5pPr>
            <a:lvl6pPr marL="2514600" indent="-228600" defTabSz="1039813" eaLnBrk="0" fontAlgn="base" hangingPunct="0">
              <a:spcBef>
                <a:spcPct val="0"/>
              </a:spcBef>
              <a:spcAft>
                <a:spcPct val="0"/>
              </a:spcAft>
              <a:defRPr>
                <a:solidFill>
                  <a:schemeClr val="tx1"/>
                </a:solidFill>
                <a:latin typeface="Arial" charset="0"/>
              </a:defRPr>
            </a:lvl6pPr>
            <a:lvl7pPr marL="2971800" indent="-228600" defTabSz="1039813" eaLnBrk="0" fontAlgn="base" hangingPunct="0">
              <a:spcBef>
                <a:spcPct val="0"/>
              </a:spcBef>
              <a:spcAft>
                <a:spcPct val="0"/>
              </a:spcAft>
              <a:defRPr>
                <a:solidFill>
                  <a:schemeClr val="tx1"/>
                </a:solidFill>
                <a:latin typeface="Arial" charset="0"/>
              </a:defRPr>
            </a:lvl7pPr>
            <a:lvl8pPr marL="3429000" indent="-228600" defTabSz="1039813" eaLnBrk="0" fontAlgn="base" hangingPunct="0">
              <a:spcBef>
                <a:spcPct val="0"/>
              </a:spcBef>
              <a:spcAft>
                <a:spcPct val="0"/>
              </a:spcAft>
              <a:defRPr>
                <a:solidFill>
                  <a:schemeClr val="tx1"/>
                </a:solidFill>
                <a:latin typeface="Arial" charset="0"/>
              </a:defRPr>
            </a:lvl8pPr>
            <a:lvl9pPr marL="3886200" indent="-228600" defTabSz="1039813" eaLnBrk="0" fontAlgn="base" hangingPunct="0">
              <a:spcBef>
                <a:spcPct val="0"/>
              </a:spcBef>
              <a:spcAft>
                <a:spcPct val="0"/>
              </a:spcAft>
              <a:defRPr>
                <a:solidFill>
                  <a:schemeClr val="tx1"/>
                </a:solidFill>
                <a:latin typeface="Arial" charset="0"/>
              </a:defRPr>
            </a:lvl9pPr>
          </a:lstStyle>
          <a:p>
            <a:pPr eaLnBrk="1" hangingPunct="1">
              <a:lnSpc>
                <a:spcPct val="50000"/>
              </a:lnSpc>
              <a:spcBef>
                <a:spcPct val="50000"/>
              </a:spcBef>
            </a:pPr>
            <a:r>
              <a:rPr lang="de-DE" sz="1400" b="1" dirty="0"/>
              <a:t>Bestandteile</a:t>
            </a:r>
          </a:p>
          <a:p>
            <a:pPr eaLnBrk="1" hangingPunct="1">
              <a:lnSpc>
                <a:spcPct val="50000"/>
              </a:lnSpc>
              <a:spcBef>
                <a:spcPct val="50000"/>
              </a:spcBef>
            </a:pPr>
            <a:r>
              <a:rPr lang="de-DE" sz="1400" b="1" dirty="0"/>
              <a:t>der rgf.</a:t>
            </a:r>
          </a:p>
          <a:p>
            <a:pPr eaLnBrk="1" hangingPunct="1">
              <a:lnSpc>
                <a:spcPct val="50000"/>
              </a:lnSpc>
              <a:spcBef>
                <a:spcPct val="50000"/>
              </a:spcBef>
            </a:pPr>
            <a:r>
              <a:rPr lang="de-DE" sz="1400" b="1" dirty="0"/>
              <a:t>Dienstbezüge</a:t>
            </a:r>
          </a:p>
          <a:p>
            <a:pPr eaLnBrk="1" hangingPunct="1">
              <a:lnSpc>
                <a:spcPct val="50000"/>
              </a:lnSpc>
              <a:spcBef>
                <a:spcPct val="50000"/>
              </a:spcBef>
            </a:pPr>
            <a:r>
              <a:rPr lang="de-DE" sz="1400" b="1" dirty="0"/>
              <a:t>§ 5 LBeamtVG</a:t>
            </a:r>
          </a:p>
          <a:p>
            <a:pPr eaLnBrk="1" hangingPunct="1">
              <a:lnSpc>
                <a:spcPct val="50000"/>
              </a:lnSpc>
              <a:spcBef>
                <a:spcPct val="50000"/>
              </a:spcBef>
            </a:pPr>
            <a:endParaRPr lang="de-DE" sz="1400" b="1" dirty="0"/>
          </a:p>
        </p:txBody>
      </p:sp>
      <p:sp>
        <p:nvSpPr>
          <p:cNvPr id="9" name="Line 40"/>
          <p:cNvSpPr>
            <a:spLocks noChangeShapeType="1"/>
          </p:cNvSpPr>
          <p:nvPr/>
        </p:nvSpPr>
        <p:spPr bwMode="auto">
          <a:xfrm>
            <a:off x="6245225" y="1992313"/>
            <a:ext cx="0" cy="3921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0" name="Text Box 11"/>
          <p:cNvSpPr txBox="1">
            <a:spLocks noChangeArrowheads="1"/>
          </p:cNvSpPr>
          <p:nvPr/>
        </p:nvSpPr>
        <p:spPr bwMode="auto">
          <a:xfrm>
            <a:off x="2774950" y="3544889"/>
            <a:ext cx="3222625" cy="182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spAutoFit/>
          </a:bodyPr>
          <a:lstStyle>
            <a:lvl1pPr defTabSz="1039813" eaLnBrk="0" hangingPunct="0">
              <a:defRPr>
                <a:solidFill>
                  <a:schemeClr val="tx1"/>
                </a:solidFill>
                <a:latin typeface="Arial" charset="0"/>
              </a:defRPr>
            </a:lvl1pPr>
            <a:lvl2pPr marL="742950" indent="-285750" defTabSz="1039813" eaLnBrk="0" hangingPunct="0">
              <a:defRPr>
                <a:solidFill>
                  <a:schemeClr val="tx1"/>
                </a:solidFill>
                <a:latin typeface="Arial" charset="0"/>
              </a:defRPr>
            </a:lvl2pPr>
            <a:lvl3pPr marL="1143000" indent="-228600" defTabSz="1039813" eaLnBrk="0" hangingPunct="0">
              <a:defRPr>
                <a:solidFill>
                  <a:schemeClr val="tx1"/>
                </a:solidFill>
                <a:latin typeface="Arial" charset="0"/>
              </a:defRPr>
            </a:lvl3pPr>
            <a:lvl4pPr marL="1600200" indent="-228600" defTabSz="1039813" eaLnBrk="0" hangingPunct="0">
              <a:defRPr>
                <a:solidFill>
                  <a:schemeClr val="tx1"/>
                </a:solidFill>
                <a:latin typeface="Arial" charset="0"/>
              </a:defRPr>
            </a:lvl4pPr>
            <a:lvl5pPr marL="2057400" indent="-228600" defTabSz="1039813" eaLnBrk="0" hangingPunct="0">
              <a:defRPr>
                <a:solidFill>
                  <a:schemeClr val="tx1"/>
                </a:solidFill>
                <a:latin typeface="Arial" charset="0"/>
              </a:defRPr>
            </a:lvl5pPr>
            <a:lvl6pPr marL="2514600" indent="-228600" defTabSz="1039813" eaLnBrk="0" fontAlgn="base" hangingPunct="0">
              <a:spcBef>
                <a:spcPct val="0"/>
              </a:spcBef>
              <a:spcAft>
                <a:spcPct val="0"/>
              </a:spcAft>
              <a:defRPr>
                <a:solidFill>
                  <a:schemeClr val="tx1"/>
                </a:solidFill>
                <a:latin typeface="Arial" charset="0"/>
              </a:defRPr>
            </a:lvl6pPr>
            <a:lvl7pPr marL="2971800" indent="-228600" defTabSz="1039813" eaLnBrk="0" fontAlgn="base" hangingPunct="0">
              <a:spcBef>
                <a:spcPct val="0"/>
              </a:spcBef>
              <a:spcAft>
                <a:spcPct val="0"/>
              </a:spcAft>
              <a:defRPr>
                <a:solidFill>
                  <a:schemeClr val="tx1"/>
                </a:solidFill>
                <a:latin typeface="Arial" charset="0"/>
              </a:defRPr>
            </a:lvl7pPr>
            <a:lvl8pPr marL="3429000" indent="-228600" defTabSz="1039813" eaLnBrk="0" fontAlgn="base" hangingPunct="0">
              <a:spcBef>
                <a:spcPct val="0"/>
              </a:spcBef>
              <a:spcAft>
                <a:spcPct val="0"/>
              </a:spcAft>
              <a:defRPr>
                <a:solidFill>
                  <a:schemeClr val="tx1"/>
                </a:solidFill>
                <a:latin typeface="Arial" charset="0"/>
              </a:defRPr>
            </a:lvl8pPr>
            <a:lvl9pPr marL="3886200" indent="-228600" defTabSz="1039813"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de-DE" sz="1400" b="1" dirty="0">
              <a:solidFill>
                <a:schemeClr val="bg1"/>
              </a:solidFill>
            </a:endParaRPr>
          </a:p>
          <a:p>
            <a:pPr algn="ctr" eaLnBrk="1" hangingPunct="1">
              <a:spcBef>
                <a:spcPct val="50000"/>
              </a:spcBef>
            </a:pPr>
            <a:r>
              <a:rPr lang="de-DE" sz="1400" b="1" dirty="0"/>
              <a:t>Grundgehalt aus dem letzten Amt</a:t>
            </a:r>
          </a:p>
          <a:p>
            <a:pPr algn="ctr" eaLnBrk="1" hangingPunct="1">
              <a:spcBef>
                <a:spcPct val="50000"/>
              </a:spcBef>
            </a:pPr>
            <a:r>
              <a:rPr lang="de-DE" sz="1400" b="1" dirty="0"/>
              <a:t>(z. B. aus B 4)</a:t>
            </a:r>
          </a:p>
          <a:p>
            <a:pPr algn="ctr" eaLnBrk="1" hangingPunct="1">
              <a:spcBef>
                <a:spcPct val="50000"/>
              </a:spcBef>
            </a:pPr>
            <a:endParaRPr lang="de-DE" sz="1400" b="1" dirty="0"/>
          </a:p>
          <a:p>
            <a:pPr eaLnBrk="1" hangingPunct="1">
              <a:lnSpc>
                <a:spcPct val="50000"/>
              </a:lnSpc>
              <a:spcBef>
                <a:spcPct val="50000"/>
              </a:spcBef>
            </a:pPr>
            <a:r>
              <a:rPr lang="de-DE" sz="1200" u="sng" dirty="0"/>
              <a:t>Wichtig:</a:t>
            </a:r>
            <a:r>
              <a:rPr lang="de-DE" sz="1200" dirty="0"/>
              <a:t> Bezugsdauer aus dem letzten Amt                 </a:t>
            </a:r>
          </a:p>
          <a:p>
            <a:pPr eaLnBrk="1" hangingPunct="1">
              <a:lnSpc>
                <a:spcPct val="50000"/>
              </a:lnSpc>
              <a:spcBef>
                <a:spcPct val="50000"/>
              </a:spcBef>
            </a:pPr>
            <a:r>
              <a:rPr lang="de-DE" sz="1200" dirty="0"/>
              <a:t>              mindestens 2 Jahre</a:t>
            </a:r>
          </a:p>
          <a:p>
            <a:pPr eaLnBrk="1" hangingPunct="1">
              <a:lnSpc>
                <a:spcPct val="50000"/>
              </a:lnSpc>
              <a:spcBef>
                <a:spcPct val="50000"/>
              </a:spcBef>
            </a:pPr>
            <a:r>
              <a:rPr lang="de-DE" sz="1200" dirty="0"/>
              <a:t>              </a:t>
            </a:r>
            <a:r>
              <a:rPr lang="de-DE" sz="1200" i="1" dirty="0"/>
              <a:t>Ausnahme: Dienstunfall</a:t>
            </a:r>
          </a:p>
        </p:txBody>
      </p:sp>
      <p:sp>
        <p:nvSpPr>
          <p:cNvPr id="11" name="Text Box 10"/>
          <p:cNvSpPr txBox="1">
            <a:spLocks noChangeArrowheads="1"/>
          </p:cNvSpPr>
          <p:nvPr/>
        </p:nvSpPr>
        <p:spPr bwMode="auto">
          <a:xfrm>
            <a:off x="2713038" y="2776538"/>
            <a:ext cx="3224212" cy="40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spAutoFit/>
          </a:bodyPr>
          <a:lstStyle>
            <a:lvl1pPr defTabSz="1039813" eaLnBrk="0" hangingPunct="0">
              <a:defRPr>
                <a:solidFill>
                  <a:schemeClr val="tx1"/>
                </a:solidFill>
                <a:latin typeface="Arial" charset="0"/>
              </a:defRPr>
            </a:lvl1pPr>
            <a:lvl2pPr marL="742950" indent="-285750" defTabSz="1039813" eaLnBrk="0" hangingPunct="0">
              <a:defRPr>
                <a:solidFill>
                  <a:schemeClr val="tx1"/>
                </a:solidFill>
                <a:latin typeface="Arial" charset="0"/>
              </a:defRPr>
            </a:lvl2pPr>
            <a:lvl3pPr marL="1143000" indent="-228600" defTabSz="1039813" eaLnBrk="0" hangingPunct="0">
              <a:defRPr>
                <a:solidFill>
                  <a:schemeClr val="tx1"/>
                </a:solidFill>
                <a:latin typeface="Arial" charset="0"/>
              </a:defRPr>
            </a:lvl3pPr>
            <a:lvl4pPr marL="1600200" indent="-228600" defTabSz="1039813" eaLnBrk="0" hangingPunct="0">
              <a:defRPr>
                <a:solidFill>
                  <a:schemeClr val="tx1"/>
                </a:solidFill>
                <a:latin typeface="Arial" charset="0"/>
              </a:defRPr>
            </a:lvl4pPr>
            <a:lvl5pPr marL="2057400" indent="-228600" defTabSz="1039813" eaLnBrk="0" hangingPunct="0">
              <a:defRPr>
                <a:solidFill>
                  <a:schemeClr val="tx1"/>
                </a:solidFill>
                <a:latin typeface="Arial" charset="0"/>
              </a:defRPr>
            </a:lvl5pPr>
            <a:lvl6pPr marL="2514600" indent="-228600" defTabSz="1039813" eaLnBrk="0" fontAlgn="base" hangingPunct="0">
              <a:spcBef>
                <a:spcPct val="0"/>
              </a:spcBef>
              <a:spcAft>
                <a:spcPct val="0"/>
              </a:spcAft>
              <a:defRPr>
                <a:solidFill>
                  <a:schemeClr val="tx1"/>
                </a:solidFill>
                <a:latin typeface="Arial" charset="0"/>
              </a:defRPr>
            </a:lvl6pPr>
            <a:lvl7pPr marL="2971800" indent="-228600" defTabSz="1039813" eaLnBrk="0" fontAlgn="base" hangingPunct="0">
              <a:spcBef>
                <a:spcPct val="0"/>
              </a:spcBef>
              <a:spcAft>
                <a:spcPct val="0"/>
              </a:spcAft>
              <a:defRPr>
                <a:solidFill>
                  <a:schemeClr val="tx1"/>
                </a:solidFill>
                <a:latin typeface="Arial" charset="0"/>
              </a:defRPr>
            </a:lvl7pPr>
            <a:lvl8pPr marL="3429000" indent="-228600" defTabSz="1039813" eaLnBrk="0" fontAlgn="base" hangingPunct="0">
              <a:spcBef>
                <a:spcPct val="0"/>
              </a:spcBef>
              <a:spcAft>
                <a:spcPct val="0"/>
              </a:spcAft>
              <a:defRPr>
                <a:solidFill>
                  <a:schemeClr val="tx1"/>
                </a:solidFill>
                <a:latin typeface="Arial" charset="0"/>
              </a:defRPr>
            </a:lvl8pPr>
            <a:lvl9pPr marL="3886200" indent="-228600" defTabSz="1039813" eaLnBrk="0" fontAlgn="base" hangingPunct="0">
              <a:spcBef>
                <a:spcPct val="0"/>
              </a:spcBef>
              <a:spcAft>
                <a:spcPct val="0"/>
              </a:spcAft>
              <a:defRPr>
                <a:solidFill>
                  <a:schemeClr val="tx1"/>
                </a:solidFill>
                <a:latin typeface="Arial" charset="0"/>
              </a:defRPr>
            </a:lvl9pPr>
          </a:lstStyle>
          <a:p>
            <a:pPr algn="ctr" eaLnBrk="1" hangingPunct="1">
              <a:lnSpc>
                <a:spcPct val="50000"/>
              </a:lnSpc>
              <a:spcBef>
                <a:spcPct val="50000"/>
              </a:spcBef>
            </a:pPr>
            <a:r>
              <a:rPr lang="de-DE" sz="1400" b="1" dirty="0">
                <a:solidFill>
                  <a:schemeClr val="bg1"/>
                </a:solidFill>
              </a:rPr>
              <a:t>ggf. Familienzuschlag </a:t>
            </a:r>
          </a:p>
          <a:p>
            <a:pPr algn="ctr" eaLnBrk="1" hangingPunct="1">
              <a:lnSpc>
                <a:spcPct val="50000"/>
              </a:lnSpc>
              <a:spcBef>
                <a:spcPct val="50000"/>
              </a:spcBef>
            </a:pPr>
            <a:r>
              <a:rPr lang="de-DE" sz="1400" b="1" dirty="0">
                <a:solidFill>
                  <a:schemeClr val="bg1"/>
                </a:solidFill>
              </a:rPr>
              <a:t>der Stufe 1</a:t>
            </a:r>
          </a:p>
        </p:txBody>
      </p:sp>
      <p:sp>
        <p:nvSpPr>
          <p:cNvPr id="12" name="Line 36"/>
          <p:cNvSpPr>
            <a:spLocks noChangeShapeType="1"/>
          </p:cNvSpPr>
          <p:nvPr/>
        </p:nvSpPr>
        <p:spPr bwMode="auto">
          <a:xfrm>
            <a:off x="2401888" y="2449514"/>
            <a:ext cx="0" cy="35925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3" name="Line 26"/>
          <p:cNvSpPr>
            <a:spLocks noChangeShapeType="1"/>
          </p:cNvSpPr>
          <p:nvPr/>
        </p:nvSpPr>
        <p:spPr bwMode="auto">
          <a:xfrm>
            <a:off x="2401888" y="4146550"/>
            <a:ext cx="1857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4" name="Line 43"/>
          <p:cNvSpPr>
            <a:spLocks noChangeShapeType="1"/>
          </p:cNvSpPr>
          <p:nvPr/>
        </p:nvSpPr>
        <p:spPr bwMode="auto">
          <a:xfrm flipH="1">
            <a:off x="6059488" y="2189163"/>
            <a:ext cx="1857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5" name="Line 42"/>
          <p:cNvSpPr>
            <a:spLocks noChangeShapeType="1"/>
          </p:cNvSpPr>
          <p:nvPr/>
        </p:nvSpPr>
        <p:spPr bwMode="auto">
          <a:xfrm>
            <a:off x="6245226" y="2384425"/>
            <a:ext cx="123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6" name="Line 41"/>
          <p:cNvSpPr>
            <a:spLocks noChangeShapeType="1"/>
          </p:cNvSpPr>
          <p:nvPr/>
        </p:nvSpPr>
        <p:spPr bwMode="auto">
          <a:xfrm>
            <a:off x="6245226" y="1992313"/>
            <a:ext cx="123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Tree>
    <p:extLst>
      <p:ext uri="{BB962C8B-B14F-4D97-AF65-F5344CB8AC3E}">
        <p14:creationId xmlns:p14="http://schemas.microsoft.com/office/powerpoint/2010/main" val="1524537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31</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84438"/>
            <a:ext cx="4964799" cy="2468468"/>
          </a:xfrm>
          <a:prstGeom prst="rect">
            <a:avLst/>
          </a:prstGeom>
        </p:spPr>
      </p:pic>
      <p:sp>
        <p:nvSpPr>
          <p:cNvPr id="5" name="Rectangle 2"/>
          <p:cNvSpPr txBox="1">
            <a:spLocks noChangeArrowheads="1"/>
          </p:cNvSpPr>
          <p:nvPr/>
        </p:nvSpPr>
        <p:spPr>
          <a:xfrm rot="60000">
            <a:off x="461553" y="92288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IV.2 Ruhegehaltfähige Dienstbezüge  </a:t>
            </a:r>
          </a:p>
        </p:txBody>
      </p:sp>
      <p:sp>
        <p:nvSpPr>
          <p:cNvPr id="6" name="Textfeld 7"/>
          <p:cNvSpPr txBox="1">
            <a:spLocks noChangeArrowheads="1"/>
          </p:cNvSpPr>
          <p:nvPr/>
        </p:nvSpPr>
        <p:spPr bwMode="auto">
          <a:xfrm>
            <a:off x="486207" y="2420939"/>
            <a:ext cx="8266112" cy="166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US" sz="2000" dirty="0"/>
              <a:t>Die </a:t>
            </a:r>
            <a:r>
              <a:rPr lang="en-US" sz="2000" dirty="0" err="1"/>
              <a:t>Zweijahresfrist</a:t>
            </a:r>
            <a:r>
              <a:rPr lang="en-US" sz="2000" dirty="0"/>
              <a:t> gilt </a:t>
            </a:r>
            <a:r>
              <a:rPr lang="en-US" sz="2000" dirty="0" err="1"/>
              <a:t>auch</a:t>
            </a:r>
            <a:r>
              <a:rPr lang="en-US" sz="2000" dirty="0"/>
              <a:t> </a:t>
            </a:r>
          </a:p>
          <a:p>
            <a:pPr eaLnBrk="1" hangingPunct="1">
              <a:lnSpc>
                <a:spcPct val="110000"/>
              </a:lnSpc>
            </a:pPr>
            <a:endParaRPr lang="en-US" sz="2000" dirty="0"/>
          </a:p>
          <a:p>
            <a:pPr eaLnBrk="1" hangingPunct="1">
              <a:lnSpc>
                <a:spcPct val="110000"/>
              </a:lnSpc>
            </a:pPr>
            <a:r>
              <a:rPr lang="en-US" sz="2000" dirty="0" err="1"/>
              <a:t>bei</a:t>
            </a:r>
            <a:r>
              <a:rPr lang="en-US" sz="2000" dirty="0"/>
              <a:t> </a:t>
            </a:r>
            <a:r>
              <a:rPr lang="en-US" sz="2000" dirty="0" err="1"/>
              <a:t>Anhebung</a:t>
            </a:r>
            <a:r>
              <a:rPr lang="en-US" sz="2000" dirty="0"/>
              <a:t> der </a:t>
            </a:r>
            <a:r>
              <a:rPr lang="en-US" sz="2000" dirty="0" err="1"/>
              <a:t>Besoldungsgruppe</a:t>
            </a:r>
            <a:r>
              <a:rPr lang="en-US" sz="2000" dirty="0"/>
              <a:t> auf </a:t>
            </a:r>
            <a:r>
              <a:rPr lang="en-US" sz="2000" dirty="0" err="1"/>
              <a:t>Grund</a:t>
            </a:r>
            <a:r>
              <a:rPr lang="en-US" sz="2000" dirty="0"/>
              <a:t> </a:t>
            </a:r>
            <a:r>
              <a:rPr lang="en-US" sz="2000" dirty="0" err="1"/>
              <a:t>einer</a:t>
            </a:r>
            <a:r>
              <a:rPr lang="en-US" sz="2000" dirty="0"/>
              <a:t> </a:t>
            </a:r>
            <a:r>
              <a:rPr lang="en-US" sz="2000" dirty="0" err="1"/>
              <a:t>Änderung</a:t>
            </a:r>
            <a:r>
              <a:rPr lang="en-US" sz="2000" dirty="0"/>
              <a:t> der </a:t>
            </a:r>
          </a:p>
          <a:p>
            <a:pPr eaLnBrk="1" hangingPunct="1">
              <a:lnSpc>
                <a:spcPct val="110000"/>
              </a:lnSpc>
            </a:pPr>
            <a:r>
              <a:rPr lang="en-US" sz="2000" dirty="0" err="1">
                <a:cs typeface="Arial" charset="0"/>
              </a:rPr>
              <a:t>Eingruppierungsverordnung</a:t>
            </a:r>
            <a:r>
              <a:rPr lang="en-US" sz="2000" dirty="0">
                <a:cs typeface="Arial" charset="0"/>
              </a:rPr>
              <a:t>.</a:t>
            </a:r>
          </a:p>
          <a:p>
            <a:pPr eaLnBrk="1" hangingPunct="1">
              <a:lnSpc>
                <a:spcPct val="110000"/>
              </a:lnSpc>
            </a:pPr>
            <a:endParaRPr lang="en-US" sz="2000" dirty="0">
              <a:solidFill>
                <a:srgbClr val="00474D"/>
              </a:solidFill>
              <a:cs typeface="Arial" charset="0"/>
            </a:endParaRPr>
          </a:p>
        </p:txBody>
      </p:sp>
    </p:spTree>
    <p:extLst>
      <p:ext uri="{BB962C8B-B14F-4D97-AF65-F5344CB8AC3E}">
        <p14:creationId xmlns:p14="http://schemas.microsoft.com/office/powerpoint/2010/main" val="103720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32</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84438"/>
            <a:ext cx="4964799" cy="2468468"/>
          </a:xfrm>
          <a:prstGeom prst="rect">
            <a:avLst/>
          </a:prstGeom>
        </p:spPr>
      </p:pic>
      <p:sp>
        <p:nvSpPr>
          <p:cNvPr id="5" name="Rectangle 2"/>
          <p:cNvSpPr txBox="1">
            <a:spLocks noChangeArrowheads="1"/>
          </p:cNvSpPr>
          <p:nvPr/>
        </p:nvSpPr>
        <p:spPr>
          <a:xfrm rot="60000">
            <a:off x="461553" y="92288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IV.2 Ruhegehaltfähige Dienstbezüge  </a:t>
            </a:r>
          </a:p>
        </p:txBody>
      </p:sp>
      <p:sp>
        <p:nvSpPr>
          <p:cNvPr id="6" name="Textfeld 7"/>
          <p:cNvSpPr txBox="1">
            <a:spLocks noChangeArrowheads="1"/>
          </p:cNvSpPr>
          <p:nvPr/>
        </p:nvSpPr>
        <p:spPr bwMode="auto">
          <a:xfrm>
            <a:off x="486207" y="2420939"/>
            <a:ext cx="8266112" cy="3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US" sz="2000" dirty="0" err="1"/>
              <a:t>Nach</a:t>
            </a:r>
            <a:r>
              <a:rPr lang="en-US" sz="2000" dirty="0"/>
              <a:t> </a:t>
            </a:r>
            <a:r>
              <a:rPr lang="en-US" sz="2000" dirty="0" err="1"/>
              <a:t>Ablauf</a:t>
            </a:r>
            <a:r>
              <a:rPr lang="en-US" sz="2000" dirty="0"/>
              <a:t> </a:t>
            </a:r>
            <a:r>
              <a:rPr lang="en-US" sz="2000" dirty="0" err="1"/>
              <a:t>einer</a:t>
            </a:r>
            <a:r>
              <a:rPr lang="en-US" sz="2000" dirty="0"/>
              <a:t> </a:t>
            </a:r>
            <a:r>
              <a:rPr lang="en-US" sz="2000" dirty="0" err="1"/>
              <a:t>vollen</a:t>
            </a:r>
            <a:r>
              <a:rPr lang="en-US" sz="2000" dirty="0"/>
              <a:t> </a:t>
            </a:r>
            <a:r>
              <a:rPr lang="en-US" sz="2000" dirty="0" err="1"/>
              <a:t>Amtszeit</a:t>
            </a:r>
            <a:r>
              <a:rPr lang="en-US" sz="2000" dirty="0"/>
              <a:t> </a:t>
            </a:r>
            <a:r>
              <a:rPr lang="en-US" sz="2000" dirty="0" err="1"/>
              <a:t>wird</a:t>
            </a:r>
            <a:r>
              <a:rPr lang="en-US" sz="2000" dirty="0"/>
              <a:t> ab </a:t>
            </a:r>
            <a:r>
              <a:rPr lang="en-US" sz="2000" dirty="0" err="1"/>
              <a:t>Beginn</a:t>
            </a:r>
            <a:r>
              <a:rPr lang="en-US" sz="2000" dirty="0"/>
              <a:t> der </a:t>
            </a:r>
            <a:r>
              <a:rPr lang="en-US" sz="2000" dirty="0" err="1"/>
              <a:t>zweiten</a:t>
            </a:r>
            <a:r>
              <a:rPr lang="en-US" sz="2000" dirty="0"/>
              <a:t> </a:t>
            </a:r>
            <a:r>
              <a:rPr lang="en-US" sz="2000" dirty="0" err="1"/>
              <a:t>Amtszeit</a:t>
            </a:r>
            <a:r>
              <a:rPr lang="en-US" sz="2000" dirty="0"/>
              <a:t> </a:t>
            </a:r>
          </a:p>
          <a:p>
            <a:pPr eaLnBrk="1" hangingPunct="1">
              <a:lnSpc>
                <a:spcPct val="110000"/>
              </a:lnSpc>
            </a:pPr>
            <a:r>
              <a:rPr lang="en-US" sz="2000" dirty="0" err="1">
                <a:cs typeface="Arial" charset="0"/>
              </a:rPr>
              <a:t>eine</a:t>
            </a:r>
            <a:r>
              <a:rPr lang="en-US" sz="2000" dirty="0">
                <a:cs typeface="Arial" charset="0"/>
              </a:rPr>
              <a:t> </a:t>
            </a:r>
            <a:r>
              <a:rPr lang="en-US" sz="2000" dirty="0" err="1">
                <a:cs typeface="Arial" charset="0"/>
              </a:rPr>
              <a:t>Zulage</a:t>
            </a:r>
            <a:r>
              <a:rPr lang="en-US" sz="2000" dirty="0">
                <a:cs typeface="Arial" charset="0"/>
              </a:rPr>
              <a:t> von 8 v. H. des </a:t>
            </a:r>
            <a:r>
              <a:rPr lang="en-US" sz="2000" dirty="0" err="1">
                <a:cs typeface="Arial" charset="0"/>
              </a:rPr>
              <a:t>Grundgehaltes</a:t>
            </a:r>
            <a:r>
              <a:rPr lang="en-US" sz="2000" dirty="0">
                <a:cs typeface="Arial" charset="0"/>
              </a:rPr>
              <a:t> </a:t>
            </a:r>
            <a:r>
              <a:rPr lang="en-US" sz="2000" dirty="0" err="1">
                <a:cs typeface="Arial" charset="0"/>
              </a:rPr>
              <a:t>gewährt</a:t>
            </a:r>
            <a:r>
              <a:rPr lang="en-US" sz="2000" dirty="0">
                <a:cs typeface="Arial" charset="0"/>
              </a:rPr>
              <a:t>.</a:t>
            </a:r>
          </a:p>
          <a:p>
            <a:pPr eaLnBrk="1" hangingPunct="1">
              <a:lnSpc>
                <a:spcPct val="110000"/>
              </a:lnSpc>
            </a:pPr>
            <a:endParaRPr lang="en-US" sz="2000" dirty="0">
              <a:cs typeface="Arial" charset="0"/>
            </a:endParaRPr>
          </a:p>
          <a:p>
            <a:pPr eaLnBrk="1" hangingPunct="1">
              <a:lnSpc>
                <a:spcPct val="110000"/>
              </a:lnSpc>
            </a:pPr>
            <a:r>
              <a:rPr lang="en-US" sz="2000" dirty="0">
                <a:cs typeface="Arial" charset="0"/>
              </a:rPr>
              <a:t>Die </a:t>
            </a:r>
            <a:r>
              <a:rPr lang="en-US" sz="2000" dirty="0" err="1">
                <a:cs typeface="Arial" charset="0"/>
              </a:rPr>
              <a:t>Zulage</a:t>
            </a:r>
            <a:r>
              <a:rPr lang="en-US" sz="2000" dirty="0">
                <a:cs typeface="Arial" charset="0"/>
              </a:rPr>
              <a:t> </a:t>
            </a:r>
            <a:r>
              <a:rPr lang="en-US" sz="2000" dirty="0" err="1">
                <a:cs typeface="Arial" charset="0"/>
              </a:rPr>
              <a:t>ist</a:t>
            </a:r>
            <a:r>
              <a:rPr lang="en-US" sz="2000" dirty="0">
                <a:cs typeface="Arial" charset="0"/>
              </a:rPr>
              <a:t> </a:t>
            </a:r>
            <a:r>
              <a:rPr lang="en-US" sz="2000" dirty="0" err="1">
                <a:cs typeface="Arial" charset="0"/>
              </a:rPr>
              <a:t>nicht</a:t>
            </a:r>
            <a:r>
              <a:rPr lang="en-US" sz="2000" dirty="0">
                <a:cs typeface="Arial" charset="0"/>
              </a:rPr>
              <a:t> </a:t>
            </a:r>
            <a:r>
              <a:rPr lang="en-US" sz="2000" dirty="0" err="1">
                <a:cs typeface="Arial" charset="0"/>
              </a:rPr>
              <a:t>ruhegehaltfähig</a:t>
            </a:r>
            <a:r>
              <a:rPr lang="en-US" sz="2000" dirty="0">
                <a:cs typeface="Arial" charset="0"/>
              </a:rPr>
              <a:t>.</a:t>
            </a:r>
          </a:p>
          <a:p>
            <a:pPr eaLnBrk="1" hangingPunct="1">
              <a:lnSpc>
                <a:spcPct val="110000"/>
              </a:lnSpc>
            </a:pPr>
            <a:endParaRPr lang="en-US" sz="2000" dirty="0">
              <a:cs typeface="Arial" charset="0"/>
            </a:endParaRPr>
          </a:p>
          <a:p>
            <a:pPr eaLnBrk="1" hangingPunct="1">
              <a:lnSpc>
                <a:spcPct val="110000"/>
              </a:lnSpc>
            </a:pPr>
            <a:r>
              <a:rPr lang="en-US" sz="2000" dirty="0">
                <a:cs typeface="Arial" charset="0"/>
              </a:rPr>
              <a:t>§ 2 Abs. 2 </a:t>
            </a:r>
            <a:r>
              <a:rPr lang="en-US" sz="2000" dirty="0" err="1">
                <a:cs typeface="Arial" charset="0"/>
              </a:rPr>
              <a:t>Eingruppierungsverordnung</a:t>
            </a:r>
            <a:endParaRPr lang="en-US" sz="2000" dirty="0">
              <a:cs typeface="Arial" charset="0"/>
            </a:endParaRPr>
          </a:p>
          <a:p>
            <a:pPr eaLnBrk="1" hangingPunct="1">
              <a:lnSpc>
                <a:spcPct val="110000"/>
              </a:lnSpc>
            </a:pPr>
            <a:endParaRPr lang="en-US" sz="2000" dirty="0">
              <a:solidFill>
                <a:srgbClr val="FF0000"/>
              </a:solidFill>
              <a:cs typeface="Arial" charset="0"/>
            </a:endParaRPr>
          </a:p>
          <a:p>
            <a:pPr eaLnBrk="1" hangingPunct="1">
              <a:lnSpc>
                <a:spcPct val="110000"/>
              </a:lnSpc>
            </a:pPr>
            <a:endParaRPr lang="en-US" sz="2000" dirty="0">
              <a:solidFill>
                <a:srgbClr val="FF0000"/>
              </a:solidFill>
              <a:cs typeface="Arial" charset="0"/>
            </a:endParaRPr>
          </a:p>
          <a:p>
            <a:pPr eaLnBrk="1" hangingPunct="1">
              <a:lnSpc>
                <a:spcPct val="110000"/>
              </a:lnSpc>
            </a:pPr>
            <a:endParaRPr lang="en-US" sz="2000" dirty="0">
              <a:solidFill>
                <a:srgbClr val="00474D"/>
              </a:solidFill>
              <a:cs typeface="Arial" charset="0"/>
            </a:endParaRPr>
          </a:p>
        </p:txBody>
      </p:sp>
    </p:spTree>
    <p:extLst>
      <p:ext uri="{BB962C8B-B14F-4D97-AF65-F5344CB8AC3E}">
        <p14:creationId xmlns:p14="http://schemas.microsoft.com/office/powerpoint/2010/main" val="3494914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98157"/>
            <a:ext cx="4964799" cy="2468468"/>
          </a:xfrm>
          <a:prstGeom prst="rect">
            <a:avLst/>
          </a:prstGeom>
        </p:spPr>
      </p:pic>
      <p:sp>
        <p:nvSpPr>
          <p:cNvPr id="5" name="Rectangle 2"/>
          <p:cNvSpPr txBox="1">
            <a:spLocks noChangeArrowheads="1"/>
          </p:cNvSpPr>
          <p:nvPr/>
        </p:nvSpPr>
        <p:spPr>
          <a:xfrm rot="21394686">
            <a:off x="461553" y="1198517"/>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IV.3 Ruhegehaltssatz</a:t>
            </a:r>
          </a:p>
        </p:txBody>
      </p:sp>
      <p:sp>
        <p:nvSpPr>
          <p:cNvPr id="6" name="Textfeld 7"/>
          <p:cNvSpPr txBox="1">
            <a:spLocks noChangeArrowheads="1"/>
          </p:cNvSpPr>
          <p:nvPr/>
        </p:nvSpPr>
        <p:spPr bwMode="auto">
          <a:xfrm>
            <a:off x="524996" y="2626318"/>
            <a:ext cx="842327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de-DE" sz="2000" dirty="0">
                <a:cs typeface="Arial" charset="0"/>
              </a:rPr>
              <a:t>§ 16 LBeamtVG</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Für jedes ruhegehaltfähige Dienstjahr gibt es 1,79375 v. H. </a:t>
            </a:r>
          </a:p>
          <a:p>
            <a:pPr eaLnBrk="1" hangingPunct="1">
              <a:lnSpc>
                <a:spcPct val="110000"/>
              </a:lnSpc>
            </a:pPr>
            <a:r>
              <a:rPr lang="de-DE" sz="2000" dirty="0">
                <a:cs typeface="Arial" charset="0"/>
              </a:rPr>
              <a:t>höchstens 71,75 v. H.</a:t>
            </a:r>
          </a:p>
          <a:p>
            <a:pPr eaLnBrk="1" hangingPunct="1">
              <a:lnSpc>
                <a:spcPct val="110000"/>
              </a:lnSpc>
            </a:pPr>
            <a:r>
              <a:rPr lang="de-DE" sz="2000" dirty="0">
                <a:cs typeface="Arial" charset="0"/>
              </a:rPr>
              <a:t>erreicht nach 40 Dienstjahren</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40 Jahre x 1,79375 v. H. = 71,75 v. H.</a:t>
            </a:r>
          </a:p>
        </p:txBody>
      </p:sp>
    </p:spTree>
    <p:extLst>
      <p:ext uri="{BB962C8B-B14F-4D97-AF65-F5344CB8AC3E}">
        <p14:creationId xmlns:p14="http://schemas.microsoft.com/office/powerpoint/2010/main" val="2793115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98157"/>
            <a:ext cx="4964799" cy="2468468"/>
          </a:xfrm>
          <a:prstGeom prst="rect">
            <a:avLst/>
          </a:prstGeom>
        </p:spPr>
      </p:pic>
      <p:sp>
        <p:nvSpPr>
          <p:cNvPr id="5" name="Rectangle 2"/>
          <p:cNvSpPr txBox="1">
            <a:spLocks noChangeArrowheads="1"/>
          </p:cNvSpPr>
          <p:nvPr/>
        </p:nvSpPr>
        <p:spPr>
          <a:xfrm rot="21394686">
            <a:off x="461553" y="1198517"/>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IV.3 Ruhegehaltssatz</a:t>
            </a:r>
          </a:p>
        </p:txBody>
      </p:sp>
      <p:sp>
        <p:nvSpPr>
          <p:cNvPr id="6" name="Textfeld 7"/>
          <p:cNvSpPr txBox="1">
            <a:spLocks noChangeArrowheads="1"/>
          </p:cNvSpPr>
          <p:nvPr/>
        </p:nvSpPr>
        <p:spPr bwMode="auto">
          <a:xfrm>
            <a:off x="524996" y="2626318"/>
            <a:ext cx="84232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de-DE" sz="2000" dirty="0">
                <a:cs typeface="Arial" charset="0"/>
              </a:rPr>
              <a:t>§ 81 Abs. 2 LBeamtVG</a:t>
            </a:r>
          </a:p>
          <a:p>
            <a:pPr eaLnBrk="1" hangingPunct="1">
              <a:lnSpc>
                <a:spcPct val="110000"/>
              </a:lnSpc>
            </a:pPr>
            <a:endParaRPr lang="de-DE" sz="2000" dirty="0">
              <a:cs typeface="Arial" charset="0"/>
            </a:endParaRPr>
          </a:p>
          <a:p>
            <a:pPr eaLnBrk="1" hangingPunct="1">
              <a:lnSpc>
                <a:spcPct val="110000"/>
              </a:lnSpc>
            </a:pPr>
            <a:r>
              <a:rPr lang="de-DE" sz="2000" dirty="0" err="1">
                <a:cs typeface="Arial" charset="0"/>
              </a:rPr>
              <a:t>Günstigerregelung</a:t>
            </a:r>
            <a:endParaRPr lang="de-DE" sz="2000" dirty="0">
              <a:cs typeface="Arial" charset="0"/>
            </a:endParaRPr>
          </a:p>
          <a:p>
            <a:pPr eaLnBrk="1" hangingPunct="1">
              <a:lnSpc>
                <a:spcPct val="110000"/>
              </a:lnSpc>
            </a:pPr>
            <a:r>
              <a:rPr lang="de-DE" sz="2000" dirty="0">
                <a:cs typeface="Arial" charset="0"/>
              </a:rPr>
              <a:t>Es zählen nur Amtsjahre.</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8 Amtsjahre = 33,48345 v. H.</a:t>
            </a:r>
          </a:p>
          <a:p>
            <a:pPr eaLnBrk="1" hangingPunct="1">
              <a:lnSpc>
                <a:spcPct val="110000"/>
              </a:lnSpc>
            </a:pPr>
            <a:r>
              <a:rPr lang="de-DE" sz="2000" dirty="0">
                <a:cs typeface="Arial" charset="0"/>
              </a:rPr>
              <a:t>dann pro Amtsjahr 1,91333 v. H.</a:t>
            </a:r>
          </a:p>
          <a:p>
            <a:pPr eaLnBrk="1" hangingPunct="1">
              <a:lnSpc>
                <a:spcPct val="110000"/>
              </a:lnSpc>
            </a:pPr>
            <a:r>
              <a:rPr lang="de-DE" sz="2000" dirty="0">
                <a:cs typeface="Arial" charset="0"/>
              </a:rPr>
              <a:t>höchstens 71,75 v. H.</a:t>
            </a:r>
          </a:p>
          <a:p>
            <a:pPr eaLnBrk="1" hangingPunct="1">
              <a:lnSpc>
                <a:spcPct val="110000"/>
              </a:lnSpc>
            </a:pPr>
            <a:r>
              <a:rPr lang="de-DE" sz="2000" dirty="0">
                <a:cs typeface="Arial" charset="0"/>
              </a:rPr>
              <a:t>erreicht nach </a:t>
            </a:r>
            <a:r>
              <a:rPr lang="de-DE" sz="2000">
                <a:cs typeface="Arial" charset="0"/>
              </a:rPr>
              <a:t>28 Amtsjahren</a:t>
            </a:r>
            <a:endParaRPr lang="de-DE" sz="2000" dirty="0">
              <a:cs typeface="Arial" charset="0"/>
            </a:endParaRPr>
          </a:p>
        </p:txBody>
      </p:sp>
    </p:spTree>
    <p:extLst>
      <p:ext uri="{BB962C8B-B14F-4D97-AF65-F5344CB8AC3E}">
        <p14:creationId xmlns:p14="http://schemas.microsoft.com/office/powerpoint/2010/main" val="4236001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hteck 6"/>
          <p:cNvSpPr>
            <a:spLocks noChangeArrowheads="1"/>
          </p:cNvSpPr>
          <p:nvPr/>
        </p:nvSpPr>
        <p:spPr bwMode="auto">
          <a:xfrm>
            <a:off x="0" y="1268413"/>
            <a:ext cx="9144000" cy="5005387"/>
          </a:xfrm>
          <a:prstGeom prst="rect">
            <a:avLst/>
          </a:prstGeom>
          <a:solidFill>
            <a:schemeClr val="bg1"/>
          </a:solidFill>
          <a:ln>
            <a:noFill/>
          </a:ln>
        </p:spPr>
        <p:txBody>
          <a:bodyPr lIns="82936" tIns="41468" rIns="82936" bIns="41468" anchor="ct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de-DE" altLang="de-DE" dirty="0">
              <a:solidFill>
                <a:srgbClr val="FFFFFF"/>
              </a:solidFill>
              <a:latin typeface="Calibri" pitchFamily="34" charset="0"/>
            </a:endParaRPr>
          </a:p>
        </p:txBody>
      </p:sp>
      <p:sp>
        <p:nvSpPr>
          <p:cNvPr id="34822" name="Rectangle 12"/>
          <p:cNvSpPr>
            <a:spLocks noChangeArrowheads="1"/>
          </p:cNvSpPr>
          <p:nvPr/>
        </p:nvSpPr>
        <p:spPr bwMode="auto">
          <a:xfrm>
            <a:off x="0" y="6262688"/>
            <a:ext cx="9144000" cy="595312"/>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82936" tIns="41468" rIns="82936" bIns="41468" anchor="ct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de-DE" altLang="de-DE" dirty="0">
              <a:solidFill>
                <a:srgbClr val="FFFFFF"/>
              </a:solidFill>
              <a:latin typeface="Calibri" pitchFamily="34" charset="0"/>
            </a:endParaRPr>
          </a:p>
        </p:txBody>
      </p:sp>
      <p:cxnSp>
        <p:nvCxnSpPr>
          <p:cNvPr id="14" name="Straight Connector 13"/>
          <p:cNvCxnSpPr/>
          <p:nvPr/>
        </p:nvCxnSpPr>
        <p:spPr>
          <a:xfrm>
            <a:off x="466725" y="385763"/>
            <a:ext cx="8277225" cy="0"/>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4824" name="Picture 20" descr="KVW_Logo_B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359525"/>
            <a:ext cx="700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feld 5"/>
          <p:cNvSpPr txBox="1">
            <a:spLocks noChangeArrowheads="1"/>
          </p:cNvSpPr>
          <p:nvPr/>
        </p:nvSpPr>
        <p:spPr bwMode="auto">
          <a:xfrm>
            <a:off x="485775" y="6524625"/>
            <a:ext cx="428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06475" eaLnBrk="0" hangingPunct="0">
              <a:defRPr>
                <a:solidFill>
                  <a:schemeClr val="tx1"/>
                </a:solidFill>
                <a:latin typeface="Arial" charset="0"/>
              </a:defRPr>
            </a:lvl1pPr>
            <a:lvl2pPr marL="742950" indent="-285750" defTabSz="1006475" eaLnBrk="0" hangingPunct="0">
              <a:defRPr>
                <a:solidFill>
                  <a:schemeClr val="tx1"/>
                </a:solidFill>
                <a:latin typeface="Arial" charset="0"/>
              </a:defRPr>
            </a:lvl2pPr>
            <a:lvl3pPr marL="1143000" indent="-228600" defTabSz="1006475" eaLnBrk="0" hangingPunct="0">
              <a:defRPr>
                <a:solidFill>
                  <a:schemeClr val="tx1"/>
                </a:solidFill>
                <a:latin typeface="Arial" charset="0"/>
              </a:defRPr>
            </a:lvl3pPr>
            <a:lvl4pPr marL="1600200" indent="-228600" defTabSz="1006475" eaLnBrk="0" hangingPunct="0">
              <a:defRPr>
                <a:solidFill>
                  <a:schemeClr val="tx1"/>
                </a:solidFill>
                <a:latin typeface="Arial" charset="0"/>
              </a:defRPr>
            </a:lvl4pPr>
            <a:lvl5pPr marL="2057400" indent="-228600" defTabSz="1006475" eaLnBrk="0" hangingPunct="0">
              <a:defRPr>
                <a:solidFill>
                  <a:schemeClr val="tx1"/>
                </a:solidFill>
                <a:latin typeface="Arial" charset="0"/>
              </a:defRPr>
            </a:lvl5pPr>
            <a:lvl6pPr marL="2514600" indent="-228600" defTabSz="1006475" eaLnBrk="0" fontAlgn="base" hangingPunct="0">
              <a:spcBef>
                <a:spcPct val="0"/>
              </a:spcBef>
              <a:spcAft>
                <a:spcPct val="0"/>
              </a:spcAft>
              <a:defRPr>
                <a:solidFill>
                  <a:schemeClr val="tx1"/>
                </a:solidFill>
                <a:latin typeface="Arial" charset="0"/>
              </a:defRPr>
            </a:lvl6pPr>
            <a:lvl7pPr marL="2971800" indent="-228600" defTabSz="1006475" eaLnBrk="0" fontAlgn="base" hangingPunct="0">
              <a:spcBef>
                <a:spcPct val="0"/>
              </a:spcBef>
              <a:spcAft>
                <a:spcPct val="0"/>
              </a:spcAft>
              <a:defRPr>
                <a:solidFill>
                  <a:schemeClr val="tx1"/>
                </a:solidFill>
                <a:latin typeface="Arial" charset="0"/>
              </a:defRPr>
            </a:lvl7pPr>
            <a:lvl8pPr marL="3429000" indent="-228600" defTabSz="1006475" eaLnBrk="0" fontAlgn="base" hangingPunct="0">
              <a:spcBef>
                <a:spcPct val="0"/>
              </a:spcBef>
              <a:spcAft>
                <a:spcPct val="0"/>
              </a:spcAft>
              <a:defRPr>
                <a:solidFill>
                  <a:schemeClr val="tx1"/>
                </a:solidFill>
                <a:latin typeface="Arial" charset="0"/>
              </a:defRPr>
            </a:lvl8pPr>
            <a:lvl9pPr marL="3886200" indent="-228600" defTabSz="100647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CC5C6F5-D564-432F-AABA-5D8E97787BC5}" type="slidenum">
              <a:rPr lang="de-DE" altLang="de-DE" sz="900">
                <a:solidFill>
                  <a:srgbClr val="003031"/>
                </a:solidFill>
                <a:cs typeface="Arial" charset="0"/>
              </a:rPr>
              <a:pPr eaLnBrk="1" fontAlgn="base" hangingPunct="1">
                <a:spcBef>
                  <a:spcPct val="0"/>
                </a:spcBef>
                <a:spcAft>
                  <a:spcPct val="0"/>
                </a:spcAft>
              </a:pPr>
              <a:t>35</a:t>
            </a:fld>
            <a:endParaRPr lang="de-DE" altLang="de-DE" sz="900" dirty="0">
              <a:solidFill>
                <a:srgbClr val="003031"/>
              </a:solidFill>
              <a:cs typeface="Arial" charset="0"/>
            </a:endParaRPr>
          </a:p>
        </p:txBody>
      </p:sp>
      <p:sp>
        <p:nvSpPr>
          <p:cNvPr id="34826" name="Textfeld 5"/>
          <p:cNvSpPr txBox="1">
            <a:spLocks noChangeArrowheads="1"/>
          </p:cNvSpPr>
          <p:nvPr/>
        </p:nvSpPr>
        <p:spPr bwMode="auto">
          <a:xfrm>
            <a:off x="914400" y="6524625"/>
            <a:ext cx="45942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06475" eaLnBrk="0" hangingPunct="0">
              <a:defRPr>
                <a:solidFill>
                  <a:schemeClr val="tx1"/>
                </a:solidFill>
                <a:latin typeface="Arial" charset="0"/>
              </a:defRPr>
            </a:lvl1pPr>
            <a:lvl2pPr marL="742950" indent="-285750" defTabSz="1006475" eaLnBrk="0" hangingPunct="0">
              <a:defRPr>
                <a:solidFill>
                  <a:schemeClr val="tx1"/>
                </a:solidFill>
                <a:latin typeface="Arial" charset="0"/>
              </a:defRPr>
            </a:lvl2pPr>
            <a:lvl3pPr marL="1143000" indent="-228600" defTabSz="1006475" eaLnBrk="0" hangingPunct="0">
              <a:defRPr>
                <a:solidFill>
                  <a:schemeClr val="tx1"/>
                </a:solidFill>
                <a:latin typeface="Arial" charset="0"/>
              </a:defRPr>
            </a:lvl3pPr>
            <a:lvl4pPr marL="1600200" indent="-228600" defTabSz="1006475" eaLnBrk="0" hangingPunct="0">
              <a:defRPr>
                <a:solidFill>
                  <a:schemeClr val="tx1"/>
                </a:solidFill>
                <a:latin typeface="Arial" charset="0"/>
              </a:defRPr>
            </a:lvl4pPr>
            <a:lvl5pPr marL="2057400" indent="-228600" defTabSz="1006475" eaLnBrk="0" hangingPunct="0">
              <a:defRPr>
                <a:solidFill>
                  <a:schemeClr val="tx1"/>
                </a:solidFill>
                <a:latin typeface="Arial" charset="0"/>
              </a:defRPr>
            </a:lvl5pPr>
            <a:lvl6pPr marL="2514600" indent="-228600" defTabSz="1006475" eaLnBrk="0" fontAlgn="base" hangingPunct="0">
              <a:spcBef>
                <a:spcPct val="0"/>
              </a:spcBef>
              <a:spcAft>
                <a:spcPct val="0"/>
              </a:spcAft>
              <a:defRPr>
                <a:solidFill>
                  <a:schemeClr val="tx1"/>
                </a:solidFill>
                <a:latin typeface="Arial" charset="0"/>
              </a:defRPr>
            </a:lvl6pPr>
            <a:lvl7pPr marL="2971800" indent="-228600" defTabSz="1006475" eaLnBrk="0" fontAlgn="base" hangingPunct="0">
              <a:spcBef>
                <a:spcPct val="0"/>
              </a:spcBef>
              <a:spcAft>
                <a:spcPct val="0"/>
              </a:spcAft>
              <a:defRPr>
                <a:solidFill>
                  <a:schemeClr val="tx1"/>
                </a:solidFill>
                <a:latin typeface="Arial" charset="0"/>
              </a:defRPr>
            </a:lvl7pPr>
            <a:lvl8pPr marL="3429000" indent="-228600" defTabSz="1006475" eaLnBrk="0" fontAlgn="base" hangingPunct="0">
              <a:spcBef>
                <a:spcPct val="0"/>
              </a:spcBef>
              <a:spcAft>
                <a:spcPct val="0"/>
              </a:spcAft>
              <a:defRPr>
                <a:solidFill>
                  <a:schemeClr val="tx1"/>
                </a:solidFill>
                <a:latin typeface="Arial" charset="0"/>
              </a:defRPr>
            </a:lvl8pPr>
            <a:lvl9pPr marL="3886200" indent="-228600" defTabSz="100647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de-DE" altLang="de-DE" sz="900" b="1" dirty="0">
                <a:solidFill>
                  <a:srgbClr val="003031"/>
                </a:solidFill>
                <a:cs typeface="Arial" charset="0"/>
              </a:rPr>
              <a:t>Kommunale Versorgungskassen Westfalen-Lippe</a:t>
            </a:r>
            <a:endParaRPr lang="de-DE" altLang="de-DE" sz="900" dirty="0">
              <a:solidFill>
                <a:srgbClr val="003031"/>
              </a:solidFill>
              <a:cs typeface="Arial" charset="0"/>
            </a:endParaRPr>
          </a:p>
        </p:txBody>
      </p:sp>
      <p:sp>
        <p:nvSpPr>
          <p:cNvPr id="34827" name="Line 20"/>
          <p:cNvSpPr>
            <a:spLocks noChangeShapeType="1"/>
          </p:cNvSpPr>
          <p:nvPr/>
        </p:nvSpPr>
        <p:spPr bwMode="auto">
          <a:xfrm flipH="1" flipV="1">
            <a:off x="3491880" y="5665787"/>
            <a:ext cx="0" cy="29845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28" name="Line 21"/>
          <p:cNvSpPr>
            <a:spLocks noChangeShapeType="1"/>
          </p:cNvSpPr>
          <p:nvPr/>
        </p:nvSpPr>
        <p:spPr bwMode="auto">
          <a:xfrm flipV="1">
            <a:off x="6503988" y="5643563"/>
            <a:ext cx="0" cy="320675"/>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grpSp>
        <p:nvGrpSpPr>
          <p:cNvPr id="34829" name="Group 22"/>
          <p:cNvGrpSpPr>
            <a:grpSpLocks/>
          </p:cNvGrpSpPr>
          <p:nvPr/>
        </p:nvGrpSpPr>
        <p:grpSpPr bwMode="auto">
          <a:xfrm>
            <a:off x="415925" y="2270125"/>
            <a:ext cx="6162675" cy="3703638"/>
            <a:chOff x="948" y="1298"/>
            <a:chExt cx="3882" cy="2333"/>
          </a:xfrm>
        </p:grpSpPr>
        <p:grpSp>
          <p:nvGrpSpPr>
            <p:cNvPr id="34846" name="Group 23"/>
            <p:cNvGrpSpPr>
              <a:grpSpLocks/>
            </p:cNvGrpSpPr>
            <p:nvPr/>
          </p:nvGrpSpPr>
          <p:grpSpPr bwMode="auto">
            <a:xfrm>
              <a:off x="948" y="1298"/>
              <a:ext cx="3882" cy="2245"/>
              <a:chOff x="954" y="1298"/>
              <a:chExt cx="3882" cy="2245"/>
            </a:xfrm>
          </p:grpSpPr>
          <p:sp>
            <p:nvSpPr>
              <p:cNvPr id="34848" name="Rectangle 24"/>
              <p:cNvSpPr>
                <a:spLocks noChangeArrowheads="1"/>
              </p:cNvSpPr>
              <p:nvPr/>
            </p:nvSpPr>
            <p:spPr bwMode="auto">
              <a:xfrm>
                <a:off x="1383" y="1298"/>
                <a:ext cx="3453" cy="2132"/>
              </a:xfrm>
              <a:prstGeom prst="rect">
                <a:avLst/>
              </a:prstGeom>
              <a:solidFill>
                <a:srgbClr val="EBF7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de-DE" altLang="de-DE" dirty="0">
                  <a:solidFill>
                    <a:srgbClr val="000000"/>
                  </a:solidFill>
                </a:endParaRPr>
              </a:p>
            </p:txBody>
          </p:sp>
          <p:sp>
            <p:nvSpPr>
              <p:cNvPr id="34849" name="Line 25"/>
              <p:cNvSpPr>
                <a:spLocks noChangeShapeType="1"/>
              </p:cNvSpPr>
              <p:nvPr/>
            </p:nvSpPr>
            <p:spPr bwMode="auto">
              <a:xfrm>
                <a:off x="1202" y="3187"/>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0" name="Line 26"/>
              <p:cNvSpPr>
                <a:spLocks noChangeShapeType="1"/>
              </p:cNvSpPr>
              <p:nvPr/>
            </p:nvSpPr>
            <p:spPr bwMode="auto">
              <a:xfrm>
                <a:off x="1202" y="2939"/>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1" name="Line 27"/>
              <p:cNvSpPr>
                <a:spLocks noChangeShapeType="1"/>
              </p:cNvSpPr>
              <p:nvPr/>
            </p:nvSpPr>
            <p:spPr bwMode="auto">
              <a:xfrm>
                <a:off x="1202" y="2690"/>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2" name="Line 28"/>
              <p:cNvSpPr>
                <a:spLocks noChangeShapeType="1"/>
              </p:cNvSpPr>
              <p:nvPr/>
            </p:nvSpPr>
            <p:spPr bwMode="auto">
              <a:xfrm>
                <a:off x="1202" y="2440"/>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3" name="Line 29"/>
              <p:cNvSpPr>
                <a:spLocks noChangeShapeType="1"/>
              </p:cNvSpPr>
              <p:nvPr/>
            </p:nvSpPr>
            <p:spPr bwMode="auto">
              <a:xfrm>
                <a:off x="1202" y="2190"/>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4" name="Line 30"/>
              <p:cNvSpPr>
                <a:spLocks noChangeShapeType="1"/>
              </p:cNvSpPr>
              <p:nvPr/>
            </p:nvSpPr>
            <p:spPr bwMode="auto">
              <a:xfrm>
                <a:off x="1202" y="1941"/>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5" name="Line 31"/>
              <p:cNvSpPr>
                <a:spLocks noChangeShapeType="1"/>
              </p:cNvSpPr>
              <p:nvPr/>
            </p:nvSpPr>
            <p:spPr bwMode="auto">
              <a:xfrm>
                <a:off x="1202" y="1693"/>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6" name="Line 32"/>
              <p:cNvSpPr>
                <a:spLocks noChangeShapeType="1"/>
              </p:cNvSpPr>
              <p:nvPr/>
            </p:nvSpPr>
            <p:spPr bwMode="auto">
              <a:xfrm>
                <a:off x="1202" y="1444"/>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7" name="Text Box 33"/>
              <p:cNvSpPr txBox="1">
                <a:spLocks noChangeArrowheads="1"/>
              </p:cNvSpPr>
              <p:nvPr/>
            </p:nvSpPr>
            <p:spPr bwMode="auto">
              <a:xfrm>
                <a:off x="956" y="1326"/>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80</a:t>
                </a:r>
              </a:p>
            </p:txBody>
          </p:sp>
          <p:sp>
            <p:nvSpPr>
              <p:cNvPr id="34858" name="Text Box 34"/>
              <p:cNvSpPr txBox="1">
                <a:spLocks noChangeArrowheads="1"/>
              </p:cNvSpPr>
              <p:nvPr/>
            </p:nvSpPr>
            <p:spPr bwMode="auto">
              <a:xfrm>
                <a:off x="957" y="1578"/>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70</a:t>
                </a:r>
              </a:p>
            </p:txBody>
          </p:sp>
          <p:sp>
            <p:nvSpPr>
              <p:cNvPr id="34859" name="Text Box 35"/>
              <p:cNvSpPr txBox="1">
                <a:spLocks noChangeArrowheads="1"/>
              </p:cNvSpPr>
              <p:nvPr/>
            </p:nvSpPr>
            <p:spPr bwMode="auto">
              <a:xfrm>
                <a:off x="956" y="1823"/>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60</a:t>
                </a:r>
              </a:p>
            </p:txBody>
          </p:sp>
          <p:sp>
            <p:nvSpPr>
              <p:cNvPr id="34860" name="Text Box 36"/>
              <p:cNvSpPr txBox="1">
                <a:spLocks noChangeArrowheads="1"/>
              </p:cNvSpPr>
              <p:nvPr/>
            </p:nvSpPr>
            <p:spPr bwMode="auto">
              <a:xfrm>
                <a:off x="957" y="2068"/>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50</a:t>
                </a:r>
              </a:p>
            </p:txBody>
          </p:sp>
          <p:sp>
            <p:nvSpPr>
              <p:cNvPr id="34861" name="Text Box 37"/>
              <p:cNvSpPr txBox="1">
                <a:spLocks noChangeArrowheads="1"/>
              </p:cNvSpPr>
              <p:nvPr/>
            </p:nvSpPr>
            <p:spPr bwMode="auto">
              <a:xfrm>
                <a:off x="954" y="2322"/>
                <a:ext cx="29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sz="1400" dirty="0">
                    <a:solidFill>
                      <a:srgbClr val="000000"/>
                    </a:solidFill>
                  </a:rPr>
                  <a:t>40</a:t>
                </a:r>
              </a:p>
            </p:txBody>
          </p:sp>
          <p:sp>
            <p:nvSpPr>
              <p:cNvPr id="34862" name="Text Box 38"/>
              <p:cNvSpPr txBox="1">
                <a:spLocks noChangeArrowheads="1"/>
              </p:cNvSpPr>
              <p:nvPr/>
            </p:nvSpPr>
            <p:spPr bwMode="auto">
              <a:xfrm>
                <a:off x="954" y="2573"/>
                <a:ext cx="29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sz="1400" dirty="0">
                    <a:solidFill>
                      <a:srgbClr val="000000"/>
                    </a:solidFill>
                  </a:rPr>
                  <a:t>30</a:t>
                </a:r>
              </a:p>
            </p:txBody>
          </p:sp>
          <p:sp>
            <p:nvSpPr>
              <p:cNvPr id="34863" name="Text Box 39"/>
              <p:cNvSpPr txBox="1">
                <a:spLocks noChangeArrowheads="1"/>
              </p:cNvSpPr>
              <p:nvPr/>
            </p:nvSpPr>
            <p:spPr bwMode="auto">
              <a:xfrm>
                <a:off x="954" y="2818"/>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20</a:t>
                </a:r>
              </a:p>
            </p:txBody>
          </p:sp>
          <p:sp>
            <p:nvSpPr>
              <p:cNvPr id="34864" name="Text Box 40"/>
              <p:cNvSpPr txBox="1">
                <a:spLocks noChangeArrowheads="1"/>
              </p:cNvSpPr>
              <p:nvPr/>
            </p:nvSpPr>
            <p:spPr bwMode="auto">
              <a:xfrm>
                <a:off x="957" y="3072"/>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10</a:t>
                </a:r>
              </a:p>
            </p:txBody>
          </p:sp>
          <p:sp>
            <p:nvSpPr>
              <p:cNvPr id="34865" name="Text Box 41"/>
              <p:cNvSpPr txBox="1">
                <a:spLocks noChangeArrowheads="1"/>
              </p:cNvSpPr>
              <p:nvPr/>
            </p:nvSpPr>
            <p:spPr bwMode="auto">
              <a:xfrm>
                <a:off x="1020" y="3312"/>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0</a:t>
                </a:r>
              </a:p>
            </p:txBody>
          </p:sp>
          <p:sp>
            <p:nvSpPr>
              <p:cNvPr id="34866" name="Line 42"/>
              <p:cNvSpPr>
                <a:spLocks noChangeShapeType="1"/>
              </p:cNvSpPr>
              <p:nvPr/>
            </p:nvSpPr>
            <p:spPr bwMode="auto">
              <a:xfrm>
                <a:off x="1202" y="3430"/>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grpSp>
        <p:sp>
          <p:nvSpPr>
            <p:cNvPr id="34847" name="Line 43"/>
            <p:cNvSpPr>
              <a:spLocks noChangeShapeType="1"/>
            </p:cNvSpPr>
            <p:nvPr/>
          </p:nvSpPr>
          <p:spPr bwMode="auto">
            <a:xfrm>
              <a:off x="1383" y="1298"/>
              <a:ext cx="0" cy="2333"/>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grpSp>
      <p:sp>
        <p:nvSpPr>
          <p:cNvPr id="34830" name="Line 45"/>
          <p:cNvSpPr>
            <a:spLocks noChangeShapeType="1"/>
          </p:cNvSpPr>
          <p:nvPr/>
        </p:nvSpPr>
        <p:spPr bwMode="auto">
          <a:xfrm flipH="1" flipV="1">
            <a:off x="3491880" y="4298948"/>
            <a:ext cx="0" cy="1351757"/>
          </a:xfrm>
          <a:prstGeom prst="line">
            <a:avLst/>
          </a:prstGeom>
          <a:noFill/>
          <a:ln w="25400">
            <a:solidFill>
              <a:srgbClr val="969696"/>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1" name="Text Box 46"/>
          <p:cNvSpPr txBox="1">
            <a:spLocks noChangeArrowheads="1"/>
          </p:cNvSpPr>
          <p:nvPr/>
        </p:nvSpPr>
        <p:spPr bwMode="auto">
          <a:xfrm>
            <a:off x="1106488" y="5726113"/>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de-DE" altLang="de-DE" dirty="0">
              <a:solidFill>
                <a:srgbClr val="000000"/>
              </a:solidFill>
            </a:endParaRPr>
          </a:p>
        </p:txBody>
      </p:sp>
      <p:sp>
        <p:nvSpPr>
          <p:cNvPr id="34832" name="Text Box 48"/>
          <p:cNvSpPr txBox="1">
            <a:spLocks noChangeArrowheads="1"/>
          </p:cNvSpPr>
          <p:nvPr/>
        </p:nvSpPr>
        <p:spPr bwMode="auto">
          <a:xfrm rot="19800465">
            <a:off x="4126406" y="3547676"/>
            <a:ext cx="21269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sz="1200" b="1" dirty="0">
                <a:solidFill>
                  <a:srgbClr val="00474D"/>
                </a:solidFill>
              </a:rPr>
              <a:t>1,91333 v. H. pro Amtsjahr</a:t>
            </a:r>
          </a:p>
        </p:txBody>
      </p:sp>
      <p:sp>
        <p:nvSpPr>
          <p:cNvPr id="34833" name="Line 49"/>
          <p:cNvSpPr>
            <a:spLocks noChangeShapeType="1"/>
          </p:cNvSpPr>
          <p:nvPr/>
        </p:nvSpPr>
        <p:spPr bwMode="auto">
          <a:xfrm flipV="1">
            <a:off x="6507163" y="2701925"/>
            <a:ext cx="0" cy="2952750"/>
          </a:xfrm>
          <a:prstGeom prst="line">
            <a:avLst/>
          </a:prstGeom>
          <a:noFill/>
          <a:ln w="25400">
            <a:solidFill>
              <a:srgbClr val="969696"/>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4" name="Line 50"/>
          <p:cNvSpPr>
            <a:spLocks noChangeShapeType="1"/>
          </p:cNvSpPr>
          <p:nvPr/>
        </p:nvSpPr>
        <p:spPr bwMode="auto">
          <a:xfrm flipH="1" flipV="1">
            <a:off x="1106488" y="4337730"/>
            <a:ext cx="2385392" cy="0"/>
          </a:xfrm>
          <a:prstGeom prst="line">
            <a:avLst/>
          </a:prstGeom>
          <a:noFill/>
          <a:ln w="25400">
            <a:solidFill>
              <a:srgbClr val="969696"/>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5" name="Oval 53"/>
          <p:cNvSpPr>
            <a:spLocks noChangeArrowheads="1"/>
          </p:cNvSpPr>
          <p:nvPr/>
        </p:nvSpPr>
        <p:spPr bwMode="auto">
          <a:xfrm>
            <a:off x="1009650" y="5557838"/>
            <a:ext cx="215900" cy="215900"/>
          </a:xfrm>
          <a:prstGeom prst="ellipse">
            <a:avLst/>
          </a:prstGeom>
          <a:solidFill>
            <a:srgbClr val="0047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de-DE" altLang="de-DE" dirty="0">
              <a:solidFill>
                <a:srgbClr val="000000"/>
              </a:solidFill>
            </a:endParaRPr>
          </a:p>
        </p:txBody>
      </p:sp>
      <p:sp>
        <p:nvSpPr>
          <p:cNvPr id="34836" name="Line 55"/>
          <p:cNvSpPr>
            <a:spLocks noChangeShapeType="1"/>
          </p:cNvSpPr>
          <p:nvPr/>
        </p:nvSpPr>
        <p:spPr bwMode="auto">
          <a:xfrm flipH="1">
            <a:off x="1096963" y="5654672"/>
            <a:ext cx="9526" cy="11115"/>
          </a:xfrm>
          <a:prstGeom prst="line">
            <a:avLst/>
          </a:prstGeom>
          <a:noFill/>
          <a:ln w="12700">
            <a:solidFill>
              <a:srgbClr val="004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7" name="Oval 57"/>
          <p:cNvSpPr>
            <a:spLocks noChangeArrowheads="1"/>
          </p:cNvSpPr>
          <p:nvPr/>
        </p:nvSpPr>
        <p:spPr bwMode="auto">
          <a:xfrm>
            <a:off x="3404394" y="4246676"/>
            <a:ext cx="215900" cy="215900"/>
          </a:xfrm>
          <a:prstGeom prst="ellipse">
            <a:avLst/>
          </a:prstGeom>
          <a:solidFill>
            <a:srgbClr val="0047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de-DE" altLang="de-DE" dirty="0">
              <a:solidFill>
                <a:srgbClr val="000000"/>
              </a:solidFill>
            </a:endParaRPr>
          </a:p>
        </p:txBody>
      </p:sp>
      <p:sp>
        <p:nvSpPr>
          <p:cNvPr id="34838" name="Line 58"/>
          <p:cNvSpPr>
            <a:spLocks noChangeShapeType="1"/>
          </p:cNvSpPr>
          <p:nvPr/>
        </p:nvSpPr>
        <p:spPr bwMode="auto">
          <a:xfrm flipV="1">
            <a:off x="3512345" y="2701923"/>
            <a:ext cx="2994818" cy="1675557"/>
          </a:xfrm>
          <a:prstGeom prst="line">
            <a:avLst/>
          </a:prstGeom>
          <a:noFill/>
          <a:ln w="12700">
            <a:solidFill>
              <a:srgbClr val="004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9" name="Oval 59"/>
          <p:cNvSpPr>
            <a:spLocks noChangeArrowheads="1"/>
          </p:cNvSpPr>
          <p:nvPr/>
        </p:nvSpPr>
        <p:spPr bwMode="auto">
          <a:xfrm>
            <a:off x="6396038" y="2646363"/>
            <a:ext cx="215900" cy="215900"/>
          </a:xfrm>
          <a:prstGeom prst="ellipse">
            <a:avLst/>
          </a:prstGeom>
          <a:solidFill>
            <a:srgbClr val="0047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de-DE" altLang="de-DE" dirty="0">
              <a:solidFill>
                <a:srgbClr val="000000"/>
              </a:solidFill>
            </a:endParaRPr>
          </a:p>
        </p:txBody>
      </p:sp>
      <p:sp>
        <p:nvSpPr>
          <p:cNvPr id="34840" name="Text Box 66"/>
          <p:cNvSpPr txBox="1">
            <a:spLocks noChangeArrowheads="1"/>
          </p:cNvSpPr>
          <p:nvPr/>
        </p:nvSpPr>
        <p:spPr bwMode="auto">
          <a:xfrm>
            <a:off x="6634956" y="2447925"/>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sz="2000" b="1" dirty="0">
                <a:solidFill>
                  <a:srgbClr val="00474D"/>
                </a:solidFill>
              </a:rPr>
              <a:t>71,75</a:t>
            </a:r>
          </a:p>
        </p:txBody>
      </p:sp>
      <p:sp>
        <p:nvSpPr>
          <p:cNvPr id="34841" name="TextBox 17"/>
          <p:cNvSpPr txBox="1">
            <a:spLocks noChangeArrowheads="1"/>
          </p:cNvSpPr>
          <p:nvPr/>
        </p:nvSpPr>
        <p:spPr bwMode="auto">
          <a:xfrm>
            <a:off x="5343525" y="387350"/>
            <a:ext cx="34464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ctr">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endParaRPr lang="de-DE" altLang="de-DE" sz="1100" dirty="0">
              <a:solidFill>
                <a:srgbClr val="000000"/>
              </a:solidFill>
              <a:latin typeface="Calibri" pitchFamily="34" charset="0"/>
            </a:endParaRPr>
          </a:p>
        </p:txBody>
      </p:sp>
      <p:sp>
        <p:nvSpPr>
          <p:cNvPr id="34842" name="Textfeld 1"/>
          <p:cNvSpPr txBox="1">
            <a:spLocks noChangeArrowheads="1"/>
          </p:cNvSpPr>
          <p:nvPr/>
        </p:nvSpPr>
        <p:spPr bwMode="auto">
          <a:xfrm>
            <a:off x="3168030" y="5949157"/>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de-DE" altLang="de-DE" dirty="0">
                <a:solidFill>
                  <a:srgbClr val="000000"/>
                </a:solidFill>
              </a:rPr>
              <a:t>8</a:t>
            </a:r>
          </a:p>
        </p:txBody>
      </p:sp>
      <p:sp>
        <p:nvSpPr>
          <p:cNvPr id="34843" name="Textfeld 47"/>
          <p:cNvSpPr txBox="1">
            <a:spLocks noChangeArrowheads="1"/>
          </p:cNvSpPr>
          <p:nvPr/>
        </p:nvSpPr>
        <p:spPr bwMode="auto">
          <a:xfrm>
            <a:off x="6180138" y="5964238"/>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de-DE" altLang="de-DE" dirty="0">
                <a:solidFill>
                  <a:srgbClr val="000000"/>
                </a:solidFill>
              </a:rPr>
              <a:t>28</a:t>
            </a:r>
          </a:p>
        </p:txBody>
      </p:sp>
      <p:sp>
        <p:nvSpPr>
          <p:cNvPr id="34844" name="Textfeld 2"/>
          <p:cNvSpPr txBox="1">
            <a:spLocks noChangeArrowheads="1"/>
          </p:cNvSpPr>
          <p:nvPr/>
        </p:nvSpPr>
        <p:spPr bwMode="auto">
          <a:xfrm>
            <a:off x="325438" y="1944688"/>
            <a:ext cx="72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de-DE" altLang="de-DE" b="1" dirty="0">
                <a:solidFill>
                  <a:srgbClr val="000000"/>
                </a:solidFill>
              </a:rPr>
              <a:t>v. H.</a:t>
            </a:r>
          </a:p>
        </p:txBody>
      </p:sp>
      <p:sp>
        <p:nvSpPr>
          <p:cNvPr id="34845" name="Textfeld 49"/>
          <p:cNvSpPr txBox="1">
            <a:spLocks noChangeArrowheads="1"/>
          </p:cNvSpPr>
          <p:nvPr/>
        </p:nvSpPr>
        <p:spPr bwMode="auto">
          <a:xfrm>
            <a:off x="6834188" y="5722938"/>
            <a:ext cx="906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de-DE" altLang="de-DE" b="1" dirty="0">
                <a:solidFill>
                  <a:srgbClr val="000000"/>
                </a:solidFill>
              </a:rPr>
              <a:t>Jahre</a:t>
            </a:r>
          </a:p>
        </p:txBody>
      </p:sp>
      <p:sp>
        <p:nvSpPr>
          <p:cNvPr id="51" name="Line 58"/>
          <p:cNvSpPr>
            <a:spLocks noChangeShapeType="1"/>
          </p:cNvSpPr>
          <p:nvPr/>
        </p:nvSpPr>
        <p:spPr bwMode="auto">
          <a:xfrm>
            <a:off x="6578602" y="2754311"/>
            <a:ext cx="1809822" cy="1"/>
          </a:xfrm>
          <a:prstGeom prst="line">
            <a:avLst/>
          </a:prstGeom>
          <a:noFill/>
          <a:ln w="12700">
            <a:solidFill>
              <a:srgbClr val="004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2" name="Textfeld 1"/>
          <p:cNvSpPr txBox="1"/>
          <p:nvPr/>
        </p:nvSpPr>
        <p:spPr>
          <a:xfrm>
            <a:off x="2693987" y="1719500"/>
            <a:ext cx="523875" cy="202963"/>
          </a:xfrm>
          <a:prstGeom prst="rect">
            <a:avLst/>
          </a:prstGeom>
          <a:noFill/>
        </p:spPr>
        <p:txBody>
          <a:bodyPr wrap="square" rtlCol="0">
            <a:spAutoFit/>
          </a:bodyPr>
          <a:lstStyle/>
          <a:p>
            <a:endParaRPr lang="de-DE" dirty="0"/>
          </a:p>
        </p:txBody>
      </p:sp>
      <p:sp>
        <p:nvSpPr>
          <p:cNvPr id="3" name="Textfeld 2"/>
          <p:cNvSpPr txBox="1"/>
          <p:nvPr/>
        </p:nvSpPr>
        <p:spPr>
          <a:xfrm>
            <a:off x="179512" y="4188896"/>
            <a:ext cx="822995" cy="261610"/>
          </a:xfrm>
          <a:prstGeom prst="rect">
            <a:avLst/>
          </a:prstGeom>
          <a:noFill/>
        </p:spPr>
        <p:txBody>
          <a:bodyPr wrap="square" rtlCol="0">
            <a:spAutoFit/>
          </a:bodyPr>
          <a:lstStyle/>
          <a:p>
            <a:r>
              <a:rPr lang="de-DE" sz="1100" b="1" dirty="0"/>
              <a:t>33,48345</a:t>
            </a:r>
          </a:p>
        </p:txBody>
      </p:sp>
      <p:sp>
        <p:nvSpPr>
          <p:cNvPr id="4" name="Textfeld 3"/>
          <p:cNvSpPr txBox="1"/>
          <p:nvPr/>
        </p:nvSpPr>
        <p:spPr>
          <a:xfrm>
            <a:off x="1563142" y="4574243"/>
            <a:ext cx="1712714" cy="523220"/>
          </a:xfrm>
          <a:prstGeom prst="rect">
            <a:avLst/>
          </a:prstGeom>
          <a:noFill/>
        </p:spPr>
        <p:txBody>
          <a:bodyPr wrap="square" rtlCol="0">
            <a:spAutoFit/>
          </a:bodyPr>
          <a:lstStyle/>
          <a:p>
            <a:r>
              <a:rPr lang="de-DE" sz="1400" dirty="0"/>
              <a:t>keine Anwendung unter 8 Amtsjahren</a:t>
            </a:r>
          </a:p>
        </p:txBody>
      </p:sp>
      <p:cxnSp>
        <p:nvCxnSpPr>
          <p:cNvPr id="6" name="Gerade Verbindung 5"/>
          <p:cNvCxnSpPr/>
          <p:nvPr/>
        </p:nvCxnSpPr>
        <p:spPr>
          <a:xfrm flipV="1">
            <a:off x="1106488" y="4354626"/>
            <a:ext cx="392310" cy="247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1096963" y="4354626"/>
            <a:ext cx="729456" cy="520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V="1">
            <a:off x="1117600" y="4337732"/>
            <a:ext cx="1191817" cy="819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1096963" y="4354626"/>
            <a:ext cx="1674837" cy="12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1461691" y="4377480"/>
            <a:ext cx="1706339" cy="1273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979712" y="4462576"/>
            <a:ext cx="1512168" cy="1126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V="1">
            <a:off x="2419499" y="4804612"/>
            <a:ext cx="1100584" cy="861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V="1">
            <a:off x="2915816" y="5157192"/>
            <a:ext cx="576064" cy="486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3275856" y="5400378"/>
            <a:ext cx="236488" cy="243185"/>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Bild 6" descr="Unbenannt-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8" y="-171400"/>
            <a:ext cx="4390579" cy="2182969"/>
          </a:xfrm>
          <a:prstGeom prst="rect">
            <a:avLst/>
          </a:prstGeom>
        </p:spPr>
      </p:pic>
      <p:sp>
        <p:nvSpPr>
          <p:cNvPr id="5" name="Textfeld 4"/>
          <p:cNvSpPr txBox="1"/>
          <p:nvPr/>
        </p:nvSpPr>
        <p:spPr>
          <a:xfrm rot="21228052">
            <a:off x="686316" y="621927"/>
            <a:ext cx="3130284" cy="830997"/>
          </a:xfrm>
          <a:prstGeom prst="rect">
            <a:avLst/>
          </a:prstGeom>
          <a:noFill/>
        </p:spPr>
        <p:txBody>
          <a:bodyPr wrap="square" rtlCol="0">
            <a:spAutoFit/>
          </a:bodyPr>
          <a:lstStyle/>
          <a:p>
            <a:pPr>
              <a:tabLst>
                <a:tab pos="625475" algn="l"/>
              </a:tabLst>
            </a:pPr>
            <a:r>
              <a:rPr lang="de-DE" sz="2400" dirty="0">
                <a:solidFill>
                  <a:schemeClr val="bg1"/>
                </a:solidFill>
              </a:rPr>
              <a:t>IV. 3 Übersicht 	Ruhegehaltssatz</a:t>
            </a:r>
          </a:p>
        </p:txBody>
      </p:sp>
    </p:spTree>
    <p:extLst>
      <p:ext uri="{BB962C8B-B14F-4D97-AF65-F5344CB8AC3E}">
        <p14:creationId xmlns:p14="http://schemas.microsoft.com/office/powerpoint/2010/main" val="3482788735"/>
      </p:ext>
    </p:extLst>
  </p:cSld>
  <p:clrMapOvr>
    <a:masterClrMapping/>
  </p:clrMapOvr>
  <p:transition spd="slow">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12" y="166987"/>
            <a:ext cx="4590469" cy="2282353"/>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 Beispiel</a:t>
            </a:r>
          </a:p>
        </p:txBody>
      </p:sp>
      <p:sp>
        <p:nvSpPr>
          <p:cNvPr id="6" name="Textfeld 7"/>
          <p:cNvSpPr txBox="1">
            <a:spLocks noChangeArrowheads="1"/>
          </p:cNvSpPr>
          <p:nvPr/>
        </p:nvSpPr>
        <p:spPr bwMode="auto">
          <a:xfrm>
            <a:off x="323528" y="2348880"/>
            <a:ext cx="8423275" cy="380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0" algn="l"/>
                <a:tab pos="3048000" algn="l"/>
                <a:tab pos="5651500" algn="ctr"/>
                <a:tab pos="7086600" algn="r"/>
                <a:tab pos="8432800" algn="r"/>
              </a:tabLst>
              <a:defRPr>
                <a:solidFill>
                  <a:schemeClr val="tx1"/>
                </a:solidFill>
                <a:latin typeface="Arial" charset="0"/>
              </a:defRPr>
            </a:lvl1pPr>
            <a:lvl2pPr marL="742950" indent="-285750" defTabSz="909638" eaLnBrk="0" hangingPunct="0">
              <a:tabLst>
                <a:tab pos="0" algn="l"/>
                <a:tab pos="3048000" algn="l"/>
                <a:tab pos="5651500" algn="ctr"/>
                <a:tab pos="7086600" algn="r"/>
                <a:tab pos="8432800" algn="r"/>
              </a:tabLst>
              <a:defRPr>
                <a:solidFill>
                  <a:schemeClr val="tx1"/>
                </a:solidFill>
                <a:latin typeface="Arial" charset="0"/>
              </a:defRPr>
            </a:lvl2pPr>
            <a:lvl3pPr marL="1143000" indent="-228600" defTabSz="909638" eaLnBrk="0" hangingPunct="0">
              <a:tabLst>
                <a:tab pos="0" algn="l"/>
                <a:tab pos="3048000" algn="l"/>
                <a:tab pos="5651500" algn="ctr"/>
                <a:tab pos="7086600" algn="r"/>
                <a:tab pos="8432800" algn="r"/>
              </a:tabLst>
              <a:defRPr>
                <a:solidFill>
                  <a:schemeClr val="tx1"/>
                </a:solidFill>
                <a:latin typeface="Arial" charset="0"/>
              </a:defRPr>
            </a:lvl3pPr>
            <a:lvl4pPr marL="1600200" indent="-228600" defTabSz="909638" eaLnBrk="0" hangingPunct="0">
              <a:tabLst>
                <a:tab pos="0" algn="l"/>
                <a:tab pos="3048000" algn="l"/>
                <a:tab pos="5651500" algn="ctr"/>
                <a:tab pos="7086600" algn="r"/>
                <a:tab pos="8432800" algn="r"/>
              </a:tabLst>
              <a:defRPr>
                <a:solidFill>
                  <a:schemeClr val="tx1"/>
                </a:solidFill>
                <a:latin typeface="Arial" charset="0"/>
              </a:defRPr>
            </a:lvl4pPr>
            <a:lvl5pPr marL="2057400" indent="-228600" defTabSz="909638" eaLnBrk="0" hangingPunct="0">
              <a:tabLst>
                <a:tab pos="0" algn="l"/>
                <a:tab pos="3048000" algn="l"/>
                <a:tab pos="5651500" algn="ctr"/>
                <a:tab pos="7086600" algn="r"/>
                <a:tab pos="8432800" algn="r"/>
              </a:tabLst>
              <a:defRPr>
                <a:solidFill>
                  <a:schemeClr val="tx1"/>
                </a:solidFill>
                <a:latin typeface="Arial" charset="0"/>
              </a:defRPr>
            </a:lvl5pPr>
            <a:lvl6pPr marL="25146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6pPr>
            <a:lvl7pPr marL="29718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7pPr>
            <a:lvl8pPr marL="34290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8pPr>
            <a:lvl9pPr marL="38862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9pPr>
          </a:lstStyle>
          <a:p>
            <a:pPr eaLnBrk="1" hangingPunct="1">
              <a:lnSpc>
                <a:spcPct val="110000"/>
              </a:lnSpc>
            </a:pPr>
            <a:r>
              <a:rPr lang="de-DE" sz="2000" dirty="0">
                <a:cs typeface="Arial" charset="0"/>
              </a:rPr>
              <a:t>Bürgermeister, geb. am: 13.07.1974, tritt zum 01.11.2025 in den Ruhestand</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Ruhegehaltfähige Dienstzeit:</a:t>
            </a:r>
            <a:br>
              <a:rPr lang="de-DE" sz="2000" dirty="0">
                <a:cs typeface="Arial" charset="0"/>
              </a:rPr>
            </a:br>
            <a:r>
              <a:rPr lang="de-DE" sz="2000" dirty="0">
                <a:cs typeface="Arial" charset="0"/>
              </a:rPr>
              <a:t>LBeamtVG</a:t>
            </a:r>
          </a:p>
          <a:p>
            <a:pPr eaLnBrk="1" hangingPunct="1">
              <a:lnSpc>
                <a:spcPct val="110000"/>
              </a:lnSpc>
            </a:pPr>
            <a:r>
              <a:rPr lang="de-DE" dirty="0">
                <a:cs typeface="Arial" charset="0"/>
              </a:rPr>
              <a:t>§ 8 Wehrdienst	01.10.1994 – 31.12.1996		1 Jahr	92 Tage</a:t>
            </a:r>
          </a:p>
          <a:p>
            <a:pPr eaLnBrk="1" hangingPunct="1">
              <a:lnSpc>
                <a:spcPct val="110000"/>
              </a:lnSpc>
            </a:pPr>
            <a:r>
              <a:rPr lang="de-DE" dirty="0">
                <a:cs typeface="Arial" charset="0"/>
              </a:rPr>
              <a:t>§ 81 Abs. 8 förderl. Tätigk.	01.04.1997 – 31.03.2010 </a:t>
            </a:r>
            <a:r>
              <a:rPr lang="de-DE" dirty="0" err="1">
                <a:cs typeface="Arial" charset="0"/>
              </a:rPr>
              <a:t>hö</a:t>
            </a:r>
            <a:r>
              <a:rPr lang="de-DE" dirty="0">
                <a:cs typeface="Arial" charset="0"/>
              </a:rPr>
              <a:t>	4 Jahre	--- Tage</a:t>
            </a:r>
          </a:p>
          <a:p>
            <a:pPr eaLnBrk="1" hangingPunct="1">
              <a:lnSpc>
                <a:spcPct val="110000"/>
              </a:lnSpc>
            </a:pPr>
            <a:r>
              <a:rPr lang="de-DE" dirty="0">
                <a:cs typeface="Arial" charset="0"/>
              </a:rPr>
              <a:t>§ 6 Laufbahnbeamter	01.04.2010 – 20.10.2014		4 Jahre	203 Tage</a:t>
            </a:r>
          </a:p>
          <a:p>
            <a:pPr eaLnBrk="1" hangingPunct="1">
              <a:lnSpc>
                <a:spcPct val="110000"/>
              </a:lnSpc>
            </a:pPr>
            <a:r>
              <a:rPr lang="de-DE" dirty="0">
                <a:cs typeface="Arial" charset="0"/>
              </a:rPr>
              <a:t>§ 6 Bürgermeister	21.10.2014 – 31.10.2025		</a:t>
            </a:r>
            <a:r>
              <a:rPr lang="de-DE" u="sng" dirty="0">
                <a:cs typeface="Arial" charset="0"/>
              </a:rPr>
              <a:t>11 Jahre	11 Tage</a:t>
            </a:r>
          </a:p>
          <a:p>
            <a:pPr eaLnBrk="1" hangingPunct="1">
              <a:lnSpc>
                <a:spcPct val="110000"/>
              </a:lnSpc>
            </a:pPr>
            <a:r>
              <a:rPr lang="de-DE" dirty="0">
                <a:cs typeface="Arial" charset="0"/>
              </a:rPr>
              <a:t>				20 Jahre	306 Tage</a:t>
            </a:r>
          </a:p>
          <a:p>
            <a:pPr eaLnBrk="1" hangingPunct="1">
              <a:lnSpc>
                <a:spcPct val="110000"/>
              </a:lnSpc>
            </a:pPr>
            <a:endParaRPr lang="de-DE" dirty="0">
              <a:cs typeface="Arial" charset="0"/>
            </a:endParaRPr>
          </a:p>
          <a:p>
            <a:pPr eaLnBrk="1" hangingPunct="1">
              <a:lnSpc>
                <a:spcPct val="110000"/>
              </a:lnSpc>
            </a:pPr>
            <a:r>
              <a:rPr lang="de-DE" dirty="0">
                <a:cs typeface="Arial" charset="0"/>
              </a:rPr>
              <a:t>			=		</a:t>
            </a:r>
            <a:r>
              <a:rPr lang="de-DE" b="1" dirty="0">
                <a:cs typeface="Arial" charset="0"/>
              </a:rPr>
              <a:t>20,84 Jahre</a:t>
            </a:r>
          </a:p>
        </p:txBody>
      </p:sp>
    </p:spTree>
    <p:extLst>
      <p:ext uri="{BB962C8B-B14F-4D97-AF65-F5344CB8AC3E}">
        <p14:creationId xmlns:p14="http://schemas.microsoft.com/office/powerpoint/2010/main" val="141237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3" y="98157"/>
            <a:ext cx="4950868" cy="2282353"/>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 Beispiel</a:t>
            </a:r>
          </a:p>
        </p:txBody>
      </p:sp>
      <p:sp>
        <p:nvSpPr>
          <p:cNvPr id="6" name="Textfeld 7"/>
          <p:cNvSpPr txBox="1">
            <a:spLocks noChangeArrowheads="1"/>
          </p:cNvSpPr>
          <p:nvPr/>
        </p:nvSpPr>
        <p:spPr bwMode="auto">
          <a:xfrm>
            <a:off x="394361" y="2318719"/>
            <a:ext cx="842327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533400" algn="l"/>
                <a:tab pos="4216400" algn="ctr"/>
                <a:tab pos="6464300" algn="r"/>
              </a:tabLst>
              <a:defRPr>
                <a:solidFill>
                  <a:schemeClr val="tx1"/>
                </a:solidFill>
                <a:latin typeface="Arial" charset="0"/>
              </a:defRPr>
            </a:lvl1pPr>
            <a:lvl2pPr marL="742950" indent="-285750" defTabSz="909638" eaLnBrk="0" hangingPunct="0">
              <a:tabLst>
                <a:tab pos="533400" algn="l"/>
                <a:tab pos="4216400" algn="ctr"/>
                <a:tab pos="6464300" algn="r"/>
              </a:tabLst>
              <a:defRPr>
                <a:solidFill>
                  <a:schemeClr val="tx1"/>
                </a:solidFill>
                <a:latin typeface="Arial" charset="0"/>
              </a:defRPr>
            </a:lvl2pPr>
            <a:lvl3pPr marL="1143000" indent="-228600" defTabSz="909638" eaLnBrk="0" hangingPunct="0">
              <a:tabLst>
                <a:tab pos="533400" algn="l"/>
                <a:tab pos="4216400" algn="ctr"/>
                <a:tab pos="6464300" algn="r"/>
              </a:tabLst>
              <a:defRPr>
                <a:solidFill>
                  <a:schemeClr val="tx1"/>
                </a:solidFill>
                <a:latin typeface="Arial" charset="0"/>
              </a:defRPr>
            </a:lvl3pPr>
            <a:lvl4pPr marL="1600200" indent="-228600" defTabSz="909638" eaLnBrk="0" hangingPunct="0">
              <a:tabLst>
                <a:tab pos="533400" algn="l"/>
                <a:tab pos="4216400" algn="ctr"/>
                <a:tab pos="6464300" algn="r"/>
              </a:tabLst>
              <a:defRPr>
                <a:solidFill>
                  <a:schemeClr val="tx1"/>
                </a:solidFill>
                <a:latin typeface="Arial" charset="0"/>
              </a:defRPr>
            </a:lvl4pPr>
            <a:lvl5pPr marL="2057400" indent="-228600" defTabSz="909638" eaLnBrk="0" hangingPunct="0">
              <a:tabLst>
                <a:tab pos="533400" algn="l"/>
                <a:tab pos="4216400" algn="ctr"/>
                <a:tab pos="6464300" algn="r"/>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4216400" algn="ctr"/>
                <a:tab pos="6464300" algn="r"/>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4216400" algn="ctr"/>
                <a:tab pos="6464300" algn="r"/>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4216400" algn="ctr"/>
                <a:tab pos="6464300" algn="r"/>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4216400" algn="ctr"/>
                <a:tab pos="6464300" algn="r"/>
              </a:tabLst>
              <a:defRPr>
                <a:solidFill>
                  <a:schemeClr val="tx1"/>
                </a:solidFill>
                <a:latin typeface="Arial" charset="0"/>
              </a:defRPr>
            </a:lvl9pPr>
          </a:lstStyle>
          <a:p>
            <a:pPr eaLnBrk="1" hangingPunct="1">
              <a:lnSpc>
                <a:spcPct val="110000"/>
              </a:lnSpc>
            </a:pPr>
            <a:r>
              <a:rPr lang="de-DE" sz="2000" dirty="0">
                <a:cs typeface="Arial" charset="0"/>
              </a:rPr>
              <a:t>Ruhegehaltssatz gem. § 16 Abs. 1 LBeamtVG</a:t>
            </a:r>
          </a:p>
          <a:p>
            <a:pPr eaLnBrk="1" hangingPunct="1">
              <a:lnSpc>
                <a:spcPct val="110000"/>
              </a:lnSpc>
            </a:pPr>
            <a:r>
              <a:rPr lang="de-DE" sz="2000" dirty="0">
                <a:cs typeface="Arial" charset="0"/>
              </a:rPr>
              <a:t>	20,84 Jahre x 1,79375 v. H. 	= 	37,38 v. H.</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Ruhegehaltssatz gem. § 81 Abs. 2 LBeamtVG</a:t>
            </a:r>
          </a:p>
          <a:p>
            <a:pPr eaLnBrk="1" hangingPunct="1">
              <a:lnSpc>
                <a:spcPct val="110000"/>
              </a:lnSpc>
            </a:pPr>
            <a:r>
              <a:rPr lang="de-DE" sz="2000" dirty="0">
                <a:cs typeface="Arial" charset="0"/>
              </a:rPr>
              <a:t>	8 Amtsjahre 	=	      33,48345            v. H.</a:t>
            </a:r>
          </a:p>
          <a:p>
            <a:pPr eaLnBrk="1" hangingPunct="1">
              <a:lnSpc>
                <a:spcPct val="110000"/>
              </a:lnSpc>
            </a:pPr>
            <a:r>
              <a:rPr lang="de-DE" sz="2000" dirty="0">
                <a:cs typeface="Arial" charset="0"/>
              </a:rPr>
              <a:t>	3 Amtsjahre x 1,91333 v. H. 	=	</a:t>
            </a:r>
            <a:r>
              <a:rPr lang="de-DE" sz="2000" u="sng" dirty="0">
                <a:cs typeface="Arial" charset="0"/>
              </a:rPr>
              <a:t>   5,73999 v. H.</a:t>
            </a:r>
          </a:p>
          <a:p>
            <a:pPr eaLnBrk="1" hangingPunct="1">
              <a:lnSpc>
                <a:spcPct val="110000"/>
              </a:lnSpc>
            </a:pPr>
            <a:r>
              <a:rPr lang="de-DE" sz="2000" dirty="0">
                <a:cs typeface="Arial" charset="0"/>
              </a:rPr>
              <a:t>			39,22344 v. H.</a:t>
            </a:r>
          </a:p>
          <a:p>
            <a:pPr eaLnBrk="1" hangingPunct="1">
              <a:lnSpc>
                <a:spcPct val="110000"/>
              </a:lnSpc>
            </a:pPr>
            <a:r>
              <a:rPr lang="de-DE" sz="2000" dirty="0">
                <a:cs typeface="Arial" charset="0"/>
              </a:rPr>
              <a:t>		=	39,22       v. H.</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Maßgebender Ruhegehaltssatz	=	39,22  v. H.</a:t>
            </a:r>
            <a:endParaRPr lang="de-DE" b="1" dirty="0">
              <a:cs typeface="Arial" charset="0"/>
            </a:endParaRPr>
          </a:p>
        </p:txBody>
      </p:sp>
    </p:spTree>
    <p:extLst>
      <p:ext uri="{BB962C8B-B14F-4D97-AF65-F5344CB8AC3E}">
        <p14:creationId xmlns:p14="http://schemas.microsoft.com/office/powerpoint/2010/main" val="184260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 y="232298"/>
            <a:ext cx="4590469" cy="2282353"/>
          </a:xfrm>
          <a:prstGeom prst="rect">
            <a:avLst/>
          </a:prstGeom>
        </p:spPr>
      </p:pic>
      <p:sp>
        <p:nvSpPr>
          <p:cNvPr id="5" name="Rectangle 2"/>
          <p:cNvSpPr txBox="1">
            <a:spLocks noChangeArrowheads="1"/>
          </p:cNvSpPr>
          <p:nvPr/>
        </p:nvSpPr>
        <p:spPr>
          <a:xfrm rot="60000">
            <a:off x="526870" y="1270014"/>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 Beispiel</a:t>
            </a:r>
          </a:p>
        </p:txBody>
      </p:sp>
      <p:sp>
        <p:nvSpPr>
          <p:cNvPr id="6" name="Textfeld 7"/>
          <p:cNvSpPr txBox="1">
            <a:spLocks noChangeArrowheads="1"/>
          </p:cNvSpPr>
          <p:nvPr/>
        </p:nvSpPr>
        <p:spPr bwMode="auto">
          <a:xfrm>
            <a:off x="456997" y="2561007"/>
            <a:ext cx="7130287"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09638" eaLnBrk="0" hangingPunct="0">
              <a:tabLst>
                <a:tab pos="533400" algn="l"/>
                <a:tab pos="5295900" algn="r"/>
              </a:tabLst>
              <a:defRPr>
                <a:solidFill>
                  <a:schemeClr val="tx1"/>
                </a:solidFill>
                <a:latin typeface="Arial" charset="0"/>
              </a:defRPr>
            </a:lvl1pPr>
            <a:lvl2pPr marL="742950" indent="-285750" defTabSz="909638" eaLnBrk="0" hangingPunct="0">
              <a:tabLst>
                <a:tab pos="533400" algn="l"/>
                <a:tab pos="5295900" algn="r"/>
              </a:tabLst>
              <a:defRPr>
                <a:solidFill>
                  <a:schemeClr val="tx1"/>
                </a:solidFill>
                <a:latin typeface="Arial" charset="0"/>
              </a:defRPr>
            </a:lvl2pPr>
            <a:lvl3pPr marL="1143000" indent="-228600" defTabSz="909638" eaLnBrk="0" hangingPunct="0">
              <a:tabLst>
                <a:tab pos="533400" algn="l"/>
                <a:tab pos="5295900" algn="r"/>
              </a:tabLst>
              <a:defRPr>
                <a:solidFill>
                  <a:schemeClr val="tx1"/>
                </a:solidFill>
                <a:latin typeface="Arial" charset="0"/>
              </a:defRPr>
            </a:lvl3pPr>
            <a:lvl4pPr marL="1600200" indent="-228600" defTabSz="909638" eaLnBrk="0" hangingPunct="0">
              <a:tabLst>
                <a:tab pos="533400" algn="l"/>
                <a:tab pos="5295900" algn="r"/>
              </a:tabLst>
              <a:defRPr>
                <a:solidFill>
                  <a:schemeClr val="tx1"/>
                </a:solidFill>
                <a:latin typeface="Arial" charset="0"/>
              </a:defRPr>
            </a:lvl4pPr>
            <a:lvl5pPr marL="2057400" indent="-228600" defTabSz="909638" eaLnBrk="0" hangingPunct="0">
              <a:tabLst>
                <a:tab pos="533400" algn="l"/>
                <a:tab pos="5295900" algn="r"/>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Lst>
              <a:defRPr>
                <a:solidFill>
                  <a:schemeClr val="tx1"/>
                </a:solidFill>
                <a:latin typeface="Arial" charset="0"/>
              </a:defRPr>
            </a:lvl9pPr>
          </a:lstStyle>
          <a:p>
            <a:pPr eaLnBrk="1" hangingPunct="1">
              <a:lnSpc>
                <a:spcPct val="110000"/>
              </a:lnSpc>
            </a:pPr>
            <a:r>
              <a:rPr lang="de-DE" sz="2000" dirty="0">
                <a:cs typeface="Arial" charset="0"/>
              </a:rPr>
              <a:t>Ruhegehalt (Stand: 01.12.2022)</a:t>
            </a:r>
            <a:br>
              <a:rPr lang="de-DE" sz="2000" dirty="0">
                <a:cs typeface="Arial" charset="0"/>
              </a:rPr>
            </a:br>
            <a:endParaRPr lang="de-DE" sz="2000" dirty="0">
              <a:cs typeface="Arial" charset="0"/>
            </a:endParaRPr>
          </a:p>
          <a:p>
            <a:pPr eaLnBrk="1" hangingPunct="1">
              <a:lnSpc>
                <a:spcPct val="110000"/>
              </a:lnSpc>
            </a:pPr>
            <a:r>
              <a:rPr lang="de-DE" sz="2000" dirty="0">
                <a:cs typeface="Arial" charset="0"/>
              </a:rPr>
              <a:t>	Grundgehalt B 4	9.158,52 €</a:t>
            </a:r>
          </a:p>
          <a:p>
            <a:pPr eaLnBrk="1" hangingPunct="1">
              <a:lnSpc>
                <a:spcPct val="110000"/>
              </a:lnSpc>
            </a:pPr>
            <a:r>
              <a:rPr lang="de-DE" sz="2000" dirty="0">
                <a:cs typeface="Arial" charset="0"/>
              </a:rPr>
              <a:t>	Familienzuschlag	   </a:t>
            </a:r>
            <a:r>
              <a:rPr lang="de-DE" sz="2000" u="sng" dirty="0">
                <a:cs typeface="Arial" charset="0"/>
              </a:rPr>
              <a:t>      152,68 €</a:t>
            </a:r>
          </a:p>
          <a:p>
            <a:pPr eaLnBrk="1" hangingPunct="1">
              <a:lnSpc>
                <a:spcPct val="110000"/>
              </a:lnSpc>
            </a:pPr>
            <a:r>
              <a:rPr lang="de-DE" sz="2000" dirty="0">
                <a:cs typeface="Arial" charset="0"/>
              </a:rPr>
              <a:t>	zusammen	9.311,20 €</a:t>
            </a:r>
          </a:p>
          <a:p>
            <a:pPr eaLnBrk="1" hangingPunct="1">
              <a:lnSpc>
                <a:spcPct val="110000"/>
              </a:lnSpc>
            </a:pPr>
            <a:r>
              <a:rPr lang="de-DE" sz="2000" dirty="0">
                <a:cs typeface="Arial" charset="0"/>
              </a:rPr>
              <a:t>	Einbaufaktor 0,99349	9.250,58 €</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	Ruhegehalt 39,22 v. H.	</a:t>
            </a:r>
            <a:r>
              <a:rPr lang="de-DE" sz="2000" b="1" dirty="0">
                <a:cs typeface="Arial" charset="0"/>
              </a:rPr>
              <a:t>3.628,08 €</a:t>
            </a:r>
            <a:endParaRPr lang="de-DE" b="1" dirty="0">
              <a:cs typeface="Arial" charset="0"/>
            </a:endParaRPr>
          </a:p>
        </p:txBody>
      </p:sp>
    </p:spTree>
    <p:extLst>
      <p:ext uri="{BB962C8B-B14F-4D97-AF65-F5344CB8AC3E}">
        <p14:creationId xmlns:p14="http://schemas.microsoft.com/office/powerpoint/2010/main" val="93526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4" y="247318"/>
            <a:ext cx="4590469" cy="2282353"/>
          </a:xfrm>
          <a:prstGeom prst="rect">
            <a:avLst/>
          </a:prstGeom>
        </p:spPr>
      </p:pic>
      <p:sp>
        <p:nvSpPr>
          <p:cNvPr id="5" name="Rectangle 2"/>
          <p:cNvSpPr txBox="1">
            <a:spLocks noChangeArrowheads="1"/>
          </p:cNvSpPr>
          <p:nvPr/>
        </p:nvSpPr>
        <p:spPr>
          <a:xfrm rot="21393699">
            <a:off x="564681" y="1099679"/>
            <a:ext cx="3994692" cy="932944"/>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tabLst>
                <a:tab pos="269875" algn="l"/>
              </a:tabLst>
            </a:pPr>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 Versorgungs-abschläge</a:t>
            </a:r>
          </a:p>
        </p:txBody>
      </p:sp>
      <p:sp>
        <p:nvSpPr>
          <p:cNvPr id="6" name="Textfeld 7"/>
          <p:cNvSpPr txBox="1">
            <a:spLocks noChangeArrowheads="1"/>
          </p:cNvSpPr>
          <p:nvPr/>
        </p:nvSpPr>
        <p:spPr bwMode="auto">
          <a:xfrm>
            <a:off x="434828" y="2348880"/>
            <a:ext cx="8003435"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09638" eaLnBrk="0" hangingPunct="0">
              <a:tabLst>
                <a:tab pos="533400" algn="l"/>
                <a:tab pos="5295900" algn="r"/>
              </a:tabLst>
              <a:defRPr>
                <a:solidFill>
                  <a:schemeClr val="tx1"/>
                </a:solidFill>
                <a:latin typeface="Arial" charset="0"/>
              </a:defRPr>
            </a:lvl1pPr>
            <a:lvl2pPr marL="742950" indent="-285750" defTabSz="909638" eaLnBrk="0" hangingPunct="0">
              <a:tabLst>
                <a:tab pos="533400" algn="l"/>
                <a:tab pos="5295900" algn="r"/>
              </a:tabLst>
              <a:defRPr>
                <a:solidFill>
                  <a:schemeClr val="tx1"/>
                </a:solidFill>
                <a:latin typeface="Arial" charset="0"/>
              </a:defRPr>
            </a:lvl2pPr>
            <a:lvl3pPr marL="1143000" indent="-228600" defTabSz="909638" eaLnBrk="0" hangingPunct="0">
              <a:tabLst>
                <a:tab pos="533400" algn="l"/>
                <a:tab pos="5295900" algn="r"/>
              </a:tabLst>
              <a:defRPr>
                <a:solidFill>
                  <a:schemeClr val="tx1"/>
                </a:solidFill>
                <a:latin typeface="Arial" charset="0"/>
              </a:defRPr>
            </a:lvl3pPr>
            <a:lvl4pPr marL="1600200" indent="-228600" defTabSz="909638" eaLnBrk="0" hangingPunct="0">
              <a:tabLst>
                <a:tab pos="533400" algn="l"/>
                <a:tab pos="5295900" algn="r"/>
              </a:tabLst>
              <a:defRPr>
                <a:solidFill>
                  <a:schemeClr val="tx1"/>
                </a:solidFill>
                <a:latin typeface="Arial" charset="0"/>
              </a:defRPr>
            </a:lvl4pPr>
            <a:lvl5pPr marL="2057400" indent="-228600" defTabSz="909638" eaLnBrk="0" hangingPunct="0">
              <a:tabLst>
                <a:tab pos="533400" algn="l"/>
                <a:tab pos="5295900" algn="r"/>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Lst>
              <a:defRPr>
                <a:solidFill>
                  <a:schemeClr val="tx1"/>
                </a:solidFill>
                <a:latin typeface="Arial" charset="0"/>
              </a:defRPr>
            </a:lvl9pPr>
          </a:lstStyle>
          <a:p>
            <a:pPr eaLnBrk="1" hangingPunct="1">
              <a:lnSpc>
                <a:spcPct val="110000"/>
              </a:lnSpc>
            </a:pPr>
            <a:r>
              <a:rPr lang="de-DE" dirty="0">
                <a:cs typeface="Arial" charset="0"/>
              </a:rPr>
              <a:t>Es gelten die allgemeinen Vorschriften nach § 16 Abs. 2 LBeamtVG.</a:t>
            </a:r>
          </a:p>
          <a:p>
            <a:pPr eaLnBrk="1" hangingPunct="1">
              <a:lnSpc>
                <a:spcPct val="110000"/>
              </a:lnSpc>
            </a:pPr>
            <a:endParaRPr lang="de-DE" dirty="0">
              <a:cs typeface="Arial" charset="0"/>
            </a:endParaRPr>
          </a:p>
          <a:p>
            <a:pPr eaLnBrk="1" hangingPunct="1">
              <a:lnSpc>
                <a:spcPct val="110000"/>
              </a:lnSpc>
            </a:pPr>
            <a:r>
              <a:rPr lang="de-DE" dirty="0">
                <a:cs typeface="Arial" charset="0"/>
              </a:rPr>
              <a:t>Aber:</a:t>
            </a:r>
          </a:p>
          <a:p>
            <a:pPr eaLnBrk="1" hangingPunct="1">
              <a:lnSpc>
                <a:spcPct val="110000"/>
              </a:lnSpc>
            </a:pPr>
            <a:r>
              <a:rPr lang="de-DE" dirty="0">
                <a:cs typeface="Arial" charset="0"/>
              </a:rPr>
              <a:t>Ein Wahlbeamter auf Zeit tritt wegen Dienstunfähigkeit in den Ruhestand. Wenn er sich in einer „freiwilligen Wahlzeit“ befindet, er also keine gesetzliche Verpflichtung zur Weiterführung des Amtes hatte, wird kein Versorgungs-abschlag berechnet!</a:t>
            </a:r>
          </a:p>
          <a:p>
            <a:pPr eaLnBrk="1" hangingPunct="1">
              <a:lnSpc>
                <a:spcPct val="110000"/>
              </a:lnSpc>
            </a:pPr>
            <a:endParaRPr lang="de-DE" dirty="0">
              <a:cs typeface="Arial" charset="0"/>
            </a:endParaRPr>
          </a:p>
          <a:p>
            <a:pPr marL="285750" indent="-285750" eaLnBrk="1" hangingPunct="1">
              <a:lnSpc>
                <a:spcPct val="110000"/>
              </a:lnSpc>
              <a:buFontTx/>
              <a:buChar char="-"/>
            </a:pPr>
            <a:r>
              <a:rPr lang="de-DE" dirty="0">
                <a:cs typeface="Arial" charset="0"/>
              </a:rPr>
              <a:t>bei Bürgermeistern/Landräten in der 2. Amtszeit</a:t>
            </a:r>
          </a:p>
          <a:p>
            <a:pPr eaLnBrk="1" hangingPunct="1">
              <a:lnSpc>
                <a:spcPct val="110000"/>
              </a:lnSpc>
            </a:pPr>
            <a:endParaRPr lang="de-DE" dirty="0">
              <a:cs typeface="Arial" charset="0"/>
            </a:endParaRPr>
          </a:p>
          <a:p>
            <a:pPr eaLnBrk="1" hangingPunct="1">
              <a:lnSpc>
                <a:spcPct val="110000"/>
              </a:lnSpc>
            </a:pPr>
            <a:r>
              <a:rPr lang="de-DE" sz="1600" dirty="0">
                <a:cs typeface="Arial" charset="0"/>
              </a:rPr>
              <a:t>Beachten: Zurechnungszeit nach § 15 LBeamtVG beträgt dann nur 1/3 bis zum</a:t>
            </a:r>
          </a:p>
          <a:p>
            <a:pPr eaLnBrk="1" hangingPunct="1">
              <a:lnSpc>
                <a:spcPct val="110000"/>
              </a:lnSpc>
              <a:tabLst>
                <a:tab pos="981075" algn="l"/>
                <a:tab pos="5295900" algn="r"/>
              </a:tabLst>
            </a:pPr>
            <a:r>
              <a:rPr lang="de-DE" sz="1600" dirty="0">
                <a:cs typeface="Arial" charset="0"/>
              </a:rPr>
              <a:t> 	60. Lebensjahr</a:t>
            </a:r>
          </a:p>
          <a:p>
            <a:pPr eaLnBrk="1" hangingPunct="1">
              <a:lnSpc>
                <a:spcPct val="110000"/>
              </a:lnSpc>
            </a:pPr>
            <a:endParaRPr lang="de-DE" dirty="0">
              <a:cs typeface="Arial" charset="0"/>
            </a:endParaRPr>
          </a:p>
        </p:txBody>
      </p:sp>
      <p:sp>
        <p:nvSpPr>
          <p:cNvPr id="2" name="Pfeil nach rechts 1"/>
          <p:cNvSpPr/>
          <p:nvPr/>
        </p:nvSpPr>
        <p:spPr>
          <a:xfrm>
            <a:off x="540301" y="4388395"/>
            <a:ext cx="653814" cy="42698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34828" y="4400286"/>
            <a:ext cx="1008739" cy="369332"/>
          </a:xfrm>
          <a:prstGeom prst="rect">
            <a:avLst/>
          </a:prstGeom>
          <a:noFill/>
        </p:spPr>
        <p:txBody>
          <a:bodyPr wrap="square" rtlCol="0">
            <a:spAutoFit/>
          </a:bodyPr>
          <a:lstStyle/>
          <a:p>
            <a:r>
              <a:rPr lang="de-DE" dirty="0"/>
              <a:t>also</a:t>
            </a:r>
          </a:p>
        </p:txBody>
      </p:sp>
    </p:spTree>
    <p:extLst>
      <p:ext uri="{BB962C8B-B14F-4D97-AF65-F5344CB8AC3E}">
        <p14:creationId xmlns:p14="http://schemas.microsoft.com/office/powerpoint/2010/main" val="23227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2" y="167486"/>
            <a:ext cx="4768177" cy="2347165"/>
          </a:xfrm>
          <a:prstGeom prst="rect">
            <a:avLst/>
          </a:prstGeom>
        </p:spPr>
      </p:pic>
      <p:sp>
        <p:nvSpPr>
          <p:cNvPr id="5" name="Rectangle 2"/>
          <p:cNvSpPr txBox="1">
            <a:spLocks noChangeArrowheads="1"/>
          </p:cNvSpPr>
          <p:nvPr/>
        </p:nvSpPr>
        <p:spPr>
          <a:xfrm rot="60000">
            <a:off x="396235" y="1270014"/>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I.1 Rechtsgrundlagen</a:t>
            </a:r>
            <a:r>
              <a:rPr lang="de-DE" sz="2700" b="0" dirty="0">
                <a:solidFill>
                  <a:srgbClr val="94C11C"/>
                </a:solidFill>
                <a:latin typeface="Arial" panose="020B0604020202020204" pitchFamily="34" charset="0"/>
                <a:cs typeface="Arial" panose="020B0604020202020204" pitchFamily="34" charset="0"/>
              </a:rPr>
              <a:t>  </a:t>
            </a:r>
          </a:p>
        </p:txBody>
      </p:sp>
      <p:sp>
        <p:nvSpPr>
          <p:cNvPr id="6" name="Textfeld 1"/>
          <p:cNvSpPr txBox="1">
            <a:spLocks noChangeArrowheads="1"/>
          </p:cNvSpPr>
          <p:nvPr/>
        </p:nvSpPr>
        <p:spPr bwMode="auto">
          <a:xfrm>
            <a:off x="391680" y="2268385"/>
            <a:ext cx="7689850"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000" b="1" dirty="0"/>
              <a:t>Bürgermeister / Landräte</a:t>
            </a:r>
          </a:p>
          <a:p>
            <a:pPr eaLnBrk="1" hangingPunct="1"/>
            <a:endParaRPr lang="de-DE" dirty="0"/>
          </a:p>
        </p:txBody>
      </p:sp>
      <p:sp>
        <p:nvSpPr>
          <p:cNvPr id="7" name="Textfeld 2"/>
          <p:cNvSpPr txBox="1">
            <a:spLocks noChangeArrowheads="1"/>
          </p:cNvSpPr>
          <p:nvPr/>
        </p:nvSpPr>
        <p:spPr bwMode="auto">
          <a:xfrm>
            <a:off x="398576" y="2949946"/>
            <a:ext cx="7689850" cy="12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 65 Abs.1 GO:	Die Wahlzeit beträgt 5 Jahre</a:t>
            </a:r>
            <a:endParaRPr lang="de-DE" strike="sngStrike" dirty="0">
              <a:solidFill>
                <a:srgbClr val="FF0000"/>
              </a:solidFill>
            </a:endParaRPr>
          </a:p>
          <a:p>
            <a:pPr eaLnBrk="1" hangingPunct="1"/>
            <a:r>
              <a:rPr lang="de-DE" dirty="0"/>
              <a:t>		</a:t>
            </a:r>
          </a:p>
          <a:p>
            <a:pPr eaLnBrk="1" hangingPunct="1"/>
            <a:endParaRPr lang="de-DE" dirty="0"/>
          </a:p>
          <a:p>
            <a:pPr eaLnBrk="1" hangingPunct="1"/>
            <a:r>
              <a:rPr lang="de-DE" dirty="0"/>
              <a:t>Die gleiche Regelung gilt für die Landräte (§ 44 Abs. 1 </a:t>
            </a:r>
            <a:r>
              <a:rPr lang="de-DE" dirty="0" err="1"/>
              <a:t>KrO</a:t>
            </a:r>
            <a:r>
              <a:rPr lang="de-DE" dirty="0"/>
              <a:t>).</a:t>
            </a:r>
          </a:p>
        </p:txBody>
      </p:sp>
    </p:spTree>
    <p:extLst>
      <p:ext uri="{BB962C8B-B14F-4D97-AF65-F5344CB8AC3E}">
        <p14:creationId xmlns:p14="http://schemas.microsoft.com/office/powerpoint/2010/main" val="505893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5"/>
          <p:cNvSpPr>
            <a:spLocks noChangeShapeType="1"/>
          </p:cNvSpPr>
          <p:nvPr/>
        </p:nvSpPr>
        <p:spPr bwMode="auto">
          <a:xfrm>
            <a:off x="4203700" y="3512067"/>
            <a:ext cx="0" cy="1385887"/>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24" name="Line 19"/>
          <p:cNvSpPr>
            <a:spLocks noChangeShapeType="1"/>
          </p:cNvSpPr>
          <p:nvPr/>
        </p:nvSpPr>
        <p:spPr bwMode="auto">
          <a:xfrm>
            <a:off x="2181225" y="2792928"/>
            <a:ext cx="0" cy="346075"/>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23" name="Line 18"/>
          <p:cNvSpPr>
            <a:spLocks noChangeShapeType="1"/>
          </p:cNvSpPr>
          <p:nvPr/>
        </p:nvSpPr>
        <p:spPr bwMode="auto">
          <a:xfrm>
            <a:off x="2192338" y="2434154"/>
            <a:ext cx="0" cy="384175"/>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3" name="Foliennummernplatzhalter 2"/>
          <p:cNvSpPr>
            <a:spLocks noGrp="1"/>
          </p:cNvSpPr>
          <p:nvPr>
            <p:ph type="sldNum" sz="quarter" idx="12"/>
          </p:nvPr>
        </p:nvSpPr>
        <p:spPr/>
        <p:txBody>
          <a:bodyPr/>
          <a:lstStyle/>
          <a:p>
            <a:fld id="{89C6A81C-63B9-436E-AED0-D2BEF7D9E2B1}" type="slidenum">
              <a:rPr lang="de-DE" smtClean="0"/>
              <a:pPr/>
              <a:t>40</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 y="-215060"/>
            <a:ext cx="4964799" cy="2468468"/>
          </a:xfrm>
          <a:prstGeom prst="rect">
            <a:avLst/>
          </a:prstGeom>
        </p:spPr>
      </p:pic>
      <p:sp>
        <p:nvSpPr>
          <p:cNvPr id="5" name="Rectangle 2"/>
          <p:cNvSpPr txBox="1">
            <a:spLocks noChangeArrowheads="1"/>
          </p:cNvSpPr>
          <p:nvPr/>
        </p:nvSpPr>
        <p:spPr>
          <a:xfrm rot="60000">
            <a:off x="461553" y="91669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Line 14"/>
          <p:cNvSpPr>
            <a:spLocks noChangeShapeType="1"/>
          </p:cNvSpPr>
          <p:nvPr/>
        </p:nvSpPr>
        <p:spPr bwMode="auto">
          <a:xfrm>
            <a:off x="7272338" y="3378716"/>
            <a:ext cx="0" cy="1387475"/>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7" name="Line 15"/>
          <p:cNvSpPr>
            <a:spLocks noChangeShapeType="1"/>
          </p:cNvSpPr>
          <p:nvPr/>
        </p:nvSpPr>
        <p:spPr bwMode="auto">
          <a:xfrm>
            <a:off x="4203700" y="3512067"/>
            <a:ext cx="0" cy="1385887"/>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8" name="Line 16"/>
          <p:cNvSpPr>
            <a:spLocks noChangeShapeType="1"/>
          </p:cNvSpPr>
          <p:nvPr/>
        </p:nvSpPr>
        <p:spPr bwMode="auto">
          <a:xfrm>
            <a:off x="6138863" y="3086616"/>
            <a:ext cx="0" cy="385762"/>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9" name="Line 17"/>
          <p:cNvSpPr>
            <a:spLocks noChangeShapeType="1"/>
          </p:cNvSpPr>
          <p:nvPr/>
        </p:nvSpPr>
        <p:spPr bwMode="auto">
          <a:xfrm>
            <a:off x="1498600" y="3097728"/>
            <a:ext cx="0" cy="846138"/>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0" name="Text Box 20"/>
          <p:cNvSpPr txBox="1">
            <a:spLocks noChangeArrowheads="1"/>
          </p:cNvSpPr>
          <p:nvPr/>
        </p:nvSpPr>
        <p:spPr bwMode="auto">
          <a:xfrm>
            <a:off x="4567239" y="1972191"/>
            <a:ext cx="4052887" cy="387788"/>
          </a:xfrm>
          <a:prstGeom prst="rect">
            <a:avLst/>
          </a:prstGeom>
          <a:noFill/>
          <a:ln w="508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marL="179388" indent="-1793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de-DE" sz="1200" dirty="0"/>
              <a:t>regelt das Zusammentreffen von Versorgungs-bezügen mit Erwerbs- oder Erwerbsersatzeinkommen</a:t>
            </a:r>
          </a:p>
        </p:txBody>
      </p:sp>
      <p:sp>
        <p:nvSpPr>
          <p:cNvPr id="11" name="Text Box 21"/>
          <p:cNvSpPr txBox="1">
            <a:spLocks noChangeArrowheads="1"/>
          </p:cNvSpPr>
          <p:nvPr/>
        </p:nvSpPr>
        <p:spPr bwMode="auto">
          <a:xfrm>
            <a:off x="611188" y="2588141"/>
            <a:ext cx="3143250" cy="274637"/>
          </a:xfrm>
          <a:prstGeom prst="rect">
            <a:avLst/>
          </a:prstGeom>
          <a:solidFill>
            <a:schemeClr val="accent5"/>
          </a:solidFill>
          <a:ln>
            <a:noFill/>
          </a:ln>
          <a:effec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200" dirty="0"/>
              <a:t>Wahlbeamter auf Zeit im Ruhestand</a:t>
            </a:r>
          </a:p>
        </p:txBody>
      </p:sp>
      <p:sp>
        <p:nvSpPr>
          <p:cNvPr id="12" name="Line 22"/>
          <p:cNvSpPr>
            <a:spLocks noChangeShapeType="1"/>
          </p:cNvSpPr>
          <p:nvPr/>
        </p:nvSpPr>
        <p:spPr bwMode="auto">
          <a:xfrm>
            <a:off x="611188" y="2434153"/>
            <a:ext cx="3967162" cy="0"/>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3" name="Line 23"/>
          <p:cNvSpPr>
            <a:spLocks noChangeShapeType="1"/>
          </p:cNvSpPr>
          <p:nvPr/>
        </p:nvSpPr>
        <p:spPr bwMode="auto">
          <a:xfrm flipV="1">
            <a:off x="1487488" y="3112017"/>
            <a:ext cx="4660900" cy="15875"/>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4" name="Text Box 24"/>
          <p:cNvSpPr txBox="1">
            <a:spLocks noChangeArrowheads="1"/>
          </p:cNvSpPr>
          <p:nvPr/>
        </p:nvSpPr>
        <p:spPr bwMode="auto">
          <a:xfrm>
            <a:off x="611188" y="3256478"/>
            <a:ext cx="1795462" cy="274638"/>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200" dirty="0"/>
              <a:t>Verwendung im ö.D.</a:t>
            </a:r>
          </a:p>
        </p:txBody>
      </p:sp>
      <p:sp>
        <p:nvSpPr>
          <p:cNvPr id="15" name="Text Box 25"/>
          <p:cNvSpPr txBox="1">
            <a:spLocks noChangeArrowheads="1"/>
          </p:cNvSpPr>
          <p:nvPr/>
        </p:nvSpPr>
        <p:spPr bwMode="auto">
          <a:xfrm>
            <a:off x="611188" y="3727966"/>
            <a:ext cx="1795462" cy="5873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Höchstgrenze </a:t>
            </a:r>
            <a:br>
              <a:rPr lang="de-DE" sz="1200" dirty="0">
                <a:solidFill>
                  <a:schemeClr val="bg1"/>
                </a:solidFill>
              </a:rPr>
            </a:br>
            <a:r>
              <a:rPr lang="de-DE" sz="1200" dirty="0">
                <a:solidFill>
                  <a:schemeClr val="bg1"/>
                </a:solidFill>
              </a:rPr>
              <a:t>100 v. H. der rgf. Dienstbezüge</a:t>
            </a:r>
          </a:p>
        </p:txBody>
      </p:sp>
      <p:sp>
        <p:nvSpPr>
          <p:cNvPr id="16" name="Text Box 28"/>
          <p:cNvSpPr txBox="1">
            <a:spLocks noChangeArrowheads="1"/>
          </p:cNvSpPr>
          <p:nvPr/>
        </p:nvSpPr>
        <p:spPr bwMode="auto">
          <a:xfrm>
            <a:off x="6000750" y="3724792"/>
            <a:ext cx="2628900" cy="2571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z. B. Ablauf der Wahlzeit</a:t>
            </a:r>
          </a:p>
        </p:txBody>
      </p:sp>
      <p:sp>
        <p:nvSpPr>
          <p:cNvPr id="17" name="Text Box 29"/>
          <p:cNvSpPr txBox="1">
            <a:spLocks noChangeArrowheads="1"/>
          </p:cNvSpPr>
          <p:nvPr/>
        </p:nvSpPr>
        <p:spPr bwMode="auto">
          <a:xfrm>
            <a:off x="2992439" y="4351853"/>
            <a:ext cx="2509837" cy="5873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Höchstgrenze</a:t>
            </a:r>
            <a:br>
              <a:rPr lang="de-DE" sz="1200" dirty="0">
                <a:solidFill>
                  <a:schemeClr val="bg1"/>
                </a:solidFill>
              </a:rPr>
            </a:br>
            <a:r>
              <a:rPr lang="de-DE" sz="1200" dirty="0">
                <a:solidFill>
                  <a:schemeClr val="bg1"/>
                </a:solidFill>
              </a:rPr>
              <a:t>71,75 v. H. der rgf. </a:t>
            </a:r>
            <a:br>
              <a:rPr lang="de-DE" sz="1200" dirty="0">
                <a:solidFill>
                  <a:schemeClr val="bg1"/>
                </a:solidFill>
              </a:rPr>
            </a:br>
            <a:r>
              <a:rPr lang="de-DE" sz="1200" dirty="0">
                <a:solidFill>
                  <a:schemeClr val="bg1"/>
                </a:solidFill>
              </a:rPr>
              <a:t>Dienstbezüge + 525,00 €</a:t>
            </a:r>
          </a:p>
        </p:txBody>
      </p:sp>
      <p:sp>
        <p:nvSpPr>
          <p:cNvPr id="18" name="Text Box 30"/>
          <p:cNvSpPr txBox="1">
            <a:spLocks noChangeArrowheads="1"/>
          </p:cNvSpPr>
          <p:nvPr/>
        </p:nvSpPr>
        <p:spPr bwMode="auto">
          <a:xfrm>
            <a:off x="5988050" y="4351853"/>
            <a:ext cx="2628900" cy="4222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Höchstgrenze</a:t>
            </a:r>
            <a:br>
              <a:rPr lang="de-DE" sz="1200" dirty="0">
                <a:solidFill>
                  <a:schemeClr val="bg1"/>
                </a:solidFill>
              </a:rPr>
            </a:br>
            <a:r>
              <a:rPr lang="de-DE" sz="1200" dirty="0">
                <a:solidFill>
                  <a:schemeClr val="bg1"/>
                </a:solidFill>
              </a:rPr>
              <a:t>100 v. H. der rgf. Dienstbezüge</a:t>
            </a:r>
          </a:p>
        </p:txBody>
      </p:sp>
      <p:sp>
        <p:nvSpPr>
          <p:cNvPr id="19" name="Text Box 31"/>
          <p:cNvSpPr txBox="1">
            <a:spLocks noChangeArrowheads="1"/>
          </p:cNvSpPr>
          <p:nvPr/>
        </p:nvSpPr>
        <p:spPr bwMode="auto">
          <a:xfrm>
            <a:off x="539750" y="4643954"/>
            <a:ext cx="2241550" cy="94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de-DE" sz="1200" dirty="0"/>
              <a:t>§ 66 Abs. 9</a:t>
            </a:r>
          </a:p>
          <a:p>
            <a:pPr eaLnBrk="1" hangingPunct="1">
              <a:lnSpc>
                <a:spcPct val="90000"/>
              </a:lnSpc>
              <a:spcBef>
                <a:spcPct val="50000"/>
              </a:spcBef>
            </a:pPr>
            <a:r>
              <a:rPr lang="de-DE" sz="1200" dirty="0"/>
              <a:t>Keine Mindestbelassung</a:t>
            </a:r>
          </a:p>
          <a:p>
            <a:pPr eaLnBrk="1" hangingPunct="1">
              <a:lnSpc>
                <a:spcPct val="90000"/>
              </a:lnSpc>
              <a:spcBef>
                <a:spcPct val="50000"/>
              </a:spcBef>
            </a:pPr>
            <a:r>
              <a:rPr lang="de-DE" sz="1200" dirty="0"/>
              <a:t>Mindestbelassung</a:t>
            </a:r>
            <a:br>
              <a:rPr lang="de-DE" sz="1200" dirty="0"/>
            </a:br>
            <a:r>
              <a:rPr lang="de-DE" sz="1200" dirty="0"/>
              <a:t>20 % nur f. d. Witwe</a:t>
            </a:r>
          </a:p>
        </p:txBody>
      </p:sp>
      <p:sp>
        <p:nvSpPr>
          <p:cNvPr id="20" name="Text Box 32"/>
          <p:cNvSpPr txBox="1">
            <a:spLocks noChangeArrowheads="1"/>
          </p:cNvSpPr>
          <p:nvPr/>
        </p:nvSpPr>
        <p:spPr bwMode="auto">
          <a:xfrm>
            <a:off x="2944814" y="4941168"/>
            <a:ext cx="3148012"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de-DE" sz="1200" dirty="0"/>
              <a:t>Kürzung der Versorgungsbezüge, um</a:t>
            </a:r>
            <a:br>
              <a:rPr lang="de-DE" sz="1200" dirty="0"/>
            </a:br>
            <a:r>
              <a:rPr lang="de-DE" sz="1200" dirty="0"/>
              <a:t>50 v. H. des Ruhensbetrages</a:t>
            </a:r>
          </a:p>
          <a:p>
            <a:pPr eaLnBrk="1" hangingPunct="1">
              <a:lnSpc>
                <a:spcPct val="90000"/>
              </a:lnSpc>
              <a:spcBef>
                <a:spcPct val="50000"/>
              </a:spcBef>
            </a:pPr>
            <a:r>
              <a:rPr lang="de-DE" sz="1200" dirty="0"/>
              <a:t>Nach Vollendung der Altersgrenze keine Anrechnung von Erwerbseinkommen außerhalb des öffentlichen Dienstes</a:t>
            </a:r>
          </a:p>
          <a:p>
            <a:pPr eaLnBrk="1" hangingPunct="1">
              <a:lnSpc>
                <a:spcPct val="90000"/>
              </a:lnSpc>
              <a:spcBef>
                <a:spcPct val="50000"/>
              </a:spcBef>
            </a:pPr>
            <a:r>
              <a:rPr lang="de-DE" sz="1200" dirty="0"/>
              <a:t>Mindestbelassung 20 %</a:t>
            </a:r>
          </a:p>
        </p:txBody>
      </p:sp>
      <p:sp>
        <p:nvSpPr>
          <p:cNvPr id="21" name="Text Box 33"/>
          <p:cNvSpPr txBox="1">
            <a:spLocks noChangeArrowheads="1"/>
          </p:cNvSpPr>
          <p:nvPr/>
        </p:nvSpPr>
        <p:spPr bwMode="auto">
          <a:xfrm>
            <a:off x="5919788" y="4931144"/>
            <a:ext cx="3148012"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de-DE" sz="1200" dirty="0"/>
              <a:t>Kürzung der Versorgungsbezüge um </a:t>
            </a:r>
            <a:br>
              <a:rPr lang="de-DE" sz="1200" dirty="0"/>
            </a:br>
            <a:r>
              <a:rPr lang="de-DE" sz="1200" dirty="0"/>
              <a:t>50 % des Ruhensbetrages</a:t>
            </a:r>
          </a:p>
          <a:p>
            <a:pPr eaLnBrk="1" hangingPunct="1">
              <a:lnSpc>
                <a:spcPct val="90000"/>
              </a:lnSpc>
              <a:spcBef>
                <a:spcPct val="50000"/>
              </a:spcBef>
            </a:pPr>
            <a:r>
              <a:rPr lang="de-DE" sz="1200" dirty="0"/>
              <a:t>Nach Vollendung der Altersgrenze keine Anrechnung von Erwerbseinkommen außerhalb des öffentlichen Dienstes</a:t>
            </a:r>
          </a:p>
          <a:p>
            <a:pPr eaLnBrk="1" hangingPunct="1">
              <a:lnSpc>
                <a:spcPct val="90000"/>
              </a:lnSpc>
              <a:spcBef>
                <a:spcPct val="50000"/>
              </a:spcBef>
            </a:pPr>
            <a:r>
              <a:rPr lang="de-DE" sz="1200" dirty="0"/>
              <a:t>Mindestbelassung 20 %</a:t>
            </a:r>
          </a:p>
        </p:txBody>
      </p:sp>
      <p:sp>
        <p:nvSpPr>
          <p:cNvPr id="22" name="Text Box 34"/>
          <p:cNvSpPr txBox="1">
            <a:spLocks noChangeArrowheads="1"/>
          </p:cNvSpPr>
          <p:nvPr/>
        </p:nvSpPr>
        <p:spPr bwMode="auto">
          <a:xfrm>
            <a:off x="179388" y="2056328"/>
            <a:ext cx="4392612" cy="34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600" b="1" dirty="0"/>
              <a:t>1.   § 66 LBeamtVG</a:t>
            </a:r>
            <a:endParaRPr lang="de-DE" sz="1600" dirty="0"/>
          </a:p>
        </p:txBody>
      </p:sp>
      <p:sp>
        <p:nvSpPr>
          <p:cNvPr id="26" name="Text Box 26"/>
          <p:cNvSpPr txBox="1">
            <a:spLocks noChangeArrowheads="1"/>
          </p:cNvSpPr>
          <p:nvPr/>
        </p:nvSpPr>
        <p:spPr bwMode="auto">
          <a:xfrm>
            <a:off x="3005138" y="3256478"/>
            <a:ext cx="5624512" cy="274638"/>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200" dirty="0"/>
              <a:t>Tätigkeit außerhalb des ö. D. (vor Vollendung der Altersgrenze.)</a:t>
            </a:r>
          </a:p>
        </p:txBody>
      </p:sp>
      <p:sp>
        <p:nvSpPr>
          <p:cNvPr id="27" name="Text Box 27"/>
          <p:cNvSpPr txBox="1">
            <a:spLocks noChangeArrowheads="1"/>
          </p:cNvSpPr>
          <p:nvPr/>
        </p:nvSpPr>
        <p:spPr bwMode="auto">
          <a:xfrm>
            <a:off x="3003550" y="3724791"/>
            <a:ext cx="2509838" cy="4222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Dienstunfähigkeit/</a:t>
            </a:r>
            <a:br>
              <a:rPr lang="de-DE" sz="1200" dirty="0">
                <a:solidFill>
                  <a:schemeClr val="bg1"/>
                </a:solidFill>
              </a:rPr>
            </a:br>
            <a:r>
              <a:rPr lang="de-DE" sz="1200" dirty="0">
                <a:solidFill>
                  <a:schemeClr val="bg1"/>
                </a:solidFill>
              </a:rPr>
              <a:t>Schwerbehinderung</a:t>
            </a:r>
          </a:p>
        </p:txBody>
      </p:sp>
    </p:spTree>
    <p:extLst>
      <p:ext uri="{BB962C8B-B14F-4D97-AF65-F5344CB8AC3E}">
        <p14:creationId xmlns:p14="http://schemas.microsoft.com/office/powerpoint/2010/main" val="2712280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41</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46183"/>
            <a:ext cx="4964799" cy="2468468"/>
          </a:xfrm>
          <a:prstGeom prst="rect">
            <a:avLst/>
          </a:prstGeom>
        </p:spPr>
      </p:pic>
      <p:sp>
        <p:nvSpPr>
          <p:cNvPr id="5" name="Rectangle 2"/>
          <p:cNvSpPr txBox="1">
            <a:spLocks noChangeArrowheads="1"/>
          </p:cNvSpPr>
          <p:nvPr/>
        </p:nvSpPr>
        <p:spPr>
          <a:xfrm rot="60000">
            <a:off x="461553" y="113320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7"/>
          <p:cNvSpPr txBox="1">
            <a:spLocks noChangeArrowheads="1"/>
          </p:cNvSpPr>
          <p:nvPr/>
        </p:nvSpPr>
        <p:spPr bwMode="auto">
          <a:xfrm>
            <a:off x="488950" y="3381249"/>
            <a:ext cx="8524639" cy="25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09638" eaLnBrk="0" hangingPunct="0">
              <a:tabLst>
                <a:tab pos="0" algn="l"/>
                <a:tab pos="3048000" algn="l"/>
                <a:tab pos="5651500" algn="ctr"/>
                <a:tab pos="7086600" algn="r"/>
                <a:tab pos="8432800" algn="r"/>
              </a:tabLst>
              <a:defRPr>
                <a:solidFill>
                  <a:schemeClr val="tx1"/>
                </a:solidFill>
                <a:latin typeface="Arial" charset="0"/>
              </a:defRPr>
            </a:lvl1pPr>
            <a:lvl2pPr marL="742950" indent="-285750" defTabSz="909638" eaLnBrk="0" hangingPunct="0">
              <a:tabLst>
                <a:tab pos="0" algn="l"/>
                <a:tab pos="3048000" algn="l"/>
                <a:tab pos="5651500" algn="ctr"/>
                <a:tab pos="7086600" algn="r"/>
                <a:tab pos="8432800" algn="r"/>
              </a:tabLst>
              <a:defRPr>
                <a:solidFill>
                  <a:schemeClr val="tx1"/>
                </a:solidFill>
                <a:latin typeface="Arial" charset="0"/>
              </a:defRPr>
            </a:lvl2pPr>
            <a:lvl3pPr marL="1143000" indent="-228600" defTabSz="909638" eaLnBrk="0" hangingPunct="0">
              <a:tabLst>
                <a:tab pos="0" algn="l"/>
                <a:tab pos="3048000" algn="l"/>
                <a:tab pos="5651500" algn="ctr"/>
                <a:tab pos="7086600" algn="r"/>
                <a:tab pos="8432800" algn="r"/>
              </a:tabLst>
              <a:defRPr>
                <a:solidFill>
                  <a:schemeClr val="tx1"/>
                </a:solidFill>
                <a:latin typeface="Arial" charset="0"/>
              </a:defRPr>
            </a:lvl3pPr>
            <a:lvl4pPr marL="1600200" indent="-228600" defTabSz="909638" eaLnBrk="0" hangingPunct="0">
              <a:tabLst>
                <a:tab pos="0" algn="l"/>
                <a:tab pos="3048000" algn="l"/>
                <a:tab pos="5651500" algn="ctr"/>
                <a:tab pos="7086600" algn="r"/>
                <a:tab pos="8432800" algn="r"/>
              </a:tabLst>
              <a:defRPr>
                <a:solidFill>
                  <a:schemeClr val="tx1"/>
                </a:solidFill>
                <a:latin typeface="Arial" charset="0"/>
              </a:defRPr>
            </a:lvl4pPr>
            <a:lvl5pPr marL="2057400" indent="-228600" defTabSz="909638" eaLnBrk="0" hangingPunct="0">
              <a:tabLst>
                <a:tab pos="0" algn="l"/>
                <a:tab pos="3048000" algn="l"/>
                <a:tab pos="5651500" algn="ctr"/>
                <a:tab pos="7086600" algn="r"/>
                <a:tab pos="8432800" algn="r"/>
              </a:tabLst>
              <a:defRPr>
                <a:solidFill>
                  <a:schemeClr val="tx1"/>
                </a:solidFill>
                <a:latin typeface="Arial" charset="0"/>
              </a:defRPr>
            </a:lvl5pPr>
            <a:lvl6pPr marL="25146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6pPr>
            <a:lvl7pPr marL="29718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7pPr>
            <a:lvl8pPr marL="34290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8pPr>
            <a:lvl9pPr marL="38862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9pPr>
          </a:lstStyle>
          <a:p>
            <a:pPr eaLnBrk="1" hangingPunct="1">
              <a:lnSpc>
                <a:spcPct val="110000"/>
              </a:lnSpc>
            </a:pPr>
            <a:r>
              <a:rPr lang="de-DE" sz="2000" dirty="0">
                <a:cs typeface="Arial" charset="0"/>
              </a:rPr>
              <a:t>Bürgermeister, geb. am: 18.05.1970</a:t>
            </a:r>
          </a:p>
          <a:p>
            <a:pPr eaLnBrk="1" hangingPunct="1">
              <a:lnSpc>
                <a:spcPct val="110000"/>
              </a:lnSpc>
            </a:pPr>
            <a:endParaRPr lang="de-DE" sz="2000" dirty="0">
              <a:cs typeface="Arial" charset="0"/>
            </a:endParaRPr>
          </a:p>
          <a:p>
            <a:pPr eaLnBrk="1" hangingPunct="1">
              <a:lnSpc>
                <a:spcPct val="110000"/>
              </a:lnSpc>
              <a:tabLst>
                <a:tab pos="0" algn="l"/>
                <a:tab pos="2603179" algn="l"/>
                <a:tab pos="5650804" algn="ctr"/>
                <a:tab pos="7085727" algn="r"/>
                <a:tab pos="8431761" algn="r"/>
              </a:tabLst>
            </a:pPr>
            <a:r>
              <a:rPr lang="de-DE" sz="2000" dirty="0">
                <a:cs typeface="Arial" charset="0"/>
              </a:rPr>
              <a:t>Wartezeit 	=	Ruhegehaltfähige Dienstzeit</a:t>
            </a:r>
          </a:p>
          <a:p>
            <a:pPr eaLnBrk="1" hangingPunct="1">
              <a:lnSpc>
                <a:spcPct val="110000"/>
              </a:lnSpc>
            </a:pPr>
            <a:endParaRPr lang="de-DE" sz="2000" dirty="0">
              <a:cs typeface="Arial" charset="0"/>
            </a:endParaRPr>
          </a:p>
          <a:p>
            <a:pPr eaLnBrk="1" hangingPunct="1">
              <a:lnSpc>
                <a:spcPct val="110000"/>
              </a:lnSpc>
              <a:tabLst>
                <a:tab pos="0" algn="l"/>
                <a:tab pos="2603179" algn="l"/>
                <a:tab pos="5650804" algn="ctr"/>
                <a:tab pos="7085727" algn="r"/>
                <a:tab pos="8431761" algn="r"/>
              </a:tabLst>
            </a:pPr>
            <a:r>
              <a:rPr lang="de-DE" dirty="0">
                <a:cs typeface="Arial" charset="0"/>
              </a:rPr>
              <a:t>§ 81 Abs. 8 LBeamtVG	01.08.1990 – 31.10.2020	hö	4 Jahre	--- Tage</a:t>
            </a:r>
          </a:p>
          <a:p>
            <a:pPr eaLnBrk="1" hangingPunct="1">
              <a:lnSpc>
                <a:spcPct val="110000"/>
              </a:lnSpc>
              <a:tabLst>
                <a:tab pos="0" algn="l"/>
                <a:tab pos="2603179" algn="l"/>
                <a:tab pos="5650804" algn="ctr"/>
                <a:tab pos="7085727" algn="r"/>
                <a:tab pos="8431761" algn="r"/>
              </a:tabLst>
            </a:pPr>
            <a:r>
              <a:rPr lang="de-DE" dirty="0">
                <a:cs typeface="Arial" charset="0"/>
              </a:rPr>
              <a:t>§ 6 LBeamtVG	01.11.2020 – 31.10.2025	=	</a:t>
            </a:r>
            <a:r>
              <a:rPr lang="de-DE" u="sng" dirty="0">
                <a:cs typeface="Arial" charset="0"/>
              </a:rPr>
              <a:t>5 Jahre	 Tage</a:t>
            </a:r>
          </a:p>
          <a:p>
            <a:pPr eaLnBrk="1" hangingPunct="1">
              <a:lnSpc>
                <a:spcPct val="110000"/>
              </a:lnSpc>
              <a:tabLst>
                <a:tab pos="0" algn="l"/>
                <a:tab pos="2764536" algn="l"/>
                <a:tab pos="5529072" algn="r"/>
                <a:tab pos="7648550" algn="r"/>
              </a:tabLst>
            </a:pPr>
            <a:r>
              <a:rPr lang="de-DE" dirty="0">
                <a:cs typeface="Arial" charset="0"/>
              </a:rPr>
              <a:t>			                                                        9 Jahre        	 --- Tage</a:t>
            </a:r>
          </a:p>
          <a:p>
            <a:pPr eaLnBrk="1" hangingPunct="1">
              <a:lnSpc>
                <a:spcPct val="110000"/>
              </a:lnSpc>
              <a:tabLst>
                <a:tab pos="0" algn="l"/>
                <a:tab pos="2764536" algn="l"/>
                <a:tab pos="5529072" algn="r"/>
                <a:tab pos="7648550" algn="r"/>
              </a:tabLst>
            </a:pPr>
            <a:r>
              <a:rPr lang="de-DE" dirty="0">
                <a:cs typeface="Arial" charset="0"/>
              </a:rPr>
              <a:t>			  	= 9,00 Jahre</a:t>
            </a:r>
          </a:p>
        </p:txBody>
      </p:sp>
      <p:sp>
        <p:nvSpPr>
          <p:cNvPr id="7" name="Text Box 34"/>
          <p:cNvSpPr txBox="1">
            <a:spLocks noChangeArrowheads="1"/>
          </p:cNvSpPr>
          <p:nvPr/>
        </p:nvSpPr>
        <p:spPr bwMode="auto">
          <a:xfrm>
            <a:off x="419100" y="2511298"/>
            <a:ext cx="8343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a:t>2.   Das Zusammentreffen von Mindestversorgung und Rente</a:t>
            </a:r>
            <a:endParaRPr lang="de-DE" sz="2000" dirty="0"/>
          </a:p>
        </p:txBody>
      </p:sp>
    </p:spTree>
    <p:extLst>
      <p:ext uri="{BB962C8B-B14F-4D97-AF65-F5344CB8AC3E}">
        <p14:creationId xmlns:p14="http://schemas.microsoft.com/office/powerpoint/2010/main" val="67420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42</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4964799" cy="2468468"/>
          </a:xfrm>
          <a:prstGeom prst="rect">
            <a:avLst/>
          </a:prstGeom>
        </p:spPr>
      </p:pic>
      <p:sp>
        <p:nvSpPr>
          <p:cNvPr id="5" name="Rectangle 2"/>
          <p:cNvSpPr txBox="1">
            <a:spLocks noChangeArrowheads="1"/>
          </p:cNvSpPr>
          <p:nvPr/>
        </p:nvSpPr>
        <p:spPr>
          <a:xfrm rot="60000">
            <a:off x="503962" y="113320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5"/>
          <p:cNvSpPr txBox="1">
            <a:spLocks noChangeArrowheads="1"/>
          </p:cNvSpPr>
          <p:nvPr/>
        </p:nvSpPr>
        <p:spPr bwMode="auto">
          <a:xfrm>
            <a:off x="568763" y="2348880"/>
            <a:ext cx="826611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u="sng" dirty="0"/>
              <a:t>Ruhegehalt:</a:t>
            </a:r>
          </a:p>
          <a:p>
            <a:pPr eaLnBrk="1" hangingPunct="1">
              <a:lnSpc>
                <a:spcPct val="110000"/>
              </a:lnSpc>
            </a:pPr>
            <a:endParaRPr lang="en-US" sz="2000" u="sng" dirty="0"/>
          </a:p>
          <a:p>
            <a:pPr eaLnBrk="1" hangingPunct="1">
              <a:lnSpc>
                <a:spcPct val="110000"/>
              </a:lnSpc>
            </a:pPr>
            <a:r>
              <a:rPr lang="en-US" sz="2000" dirty="0"/>
              <a:t>Bei 9 ruhegehaltfähigen Jahren ist die Mindestversorgung in Höhe von 35 v. H. der ruhegehaltfähigen Dienstbezüge zu zahlen.</a:t>
            </a:r>
          </a:p>
        </p:txBody>
      </p:sp>
      <p:sp>
        <p:nvSpPr>
          <p:cNvPr id="7" name="Textfeld 7"/>
          <p:cNvSpPr txBox="1">
            <a:spLocks noChangeArrowheads="1"/>
          </p:cNvSpPr>
          <p:nvPr/>
        </p:nvSpPr>
        <p:spPr bwMode="auto">
          <a:xfrm>
            <a:off x="468390" y="4003601"/>
            <a:ext cx="84232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533400" algn="l"/>
                <a:tab pos="5295900" algn="r"/>
              </a:tabLst>
              <a:defRPr>
                <a:solidFill>
                  <a:schemeClr val="tx1"/>
                </a:solidFill>
                <a:latin typeface="Arial" charset="0"/>
              </a:defRPr>
            </a:lvl1pPr>
            <a:lvl2pPr marL="742950" indent="-285750" defTabSz="909638" eaLnBrk="0" hangingPunct="0">
              <a:tabLst>
                <a:tab pos="533400" algn="l"/>
                <a:tab pos="5295900" algn="r"/>
              </a:tabLst>
              <a:defRPr>
                <a:solidFill>
                  <a:schemeClr val="tx1"/>
                </a:solidFill>
                <a:latin typeface="Arial" charset="0"/>
              </a:defRPr>
            </a:lvl2pPr>
            <a:lvl3pPr marL="1143000" indent="-228600" defTabSz="909638" eaLnBrk="0" hangingPunct="0">
              <a:tabLst>
                <a:tab pos="533400" algn="l"/>
                <a:tab pos="5295900" algn="r"/>
              </a:tabLst>
              <a:defRPr>
                <a:solidFill>
                  <a:schemeClr val="tx1"/>
                </a:solidFill>
                <a:latin typeface="Arial" charset="0"/>
              </a:defRPr>
            </a:lvl3pPr>
            <a:lvl4pPr marL="1600200" indent="-228600" defTabSz="909638" eaLnBrk="0" hangingPunct="0">
              <a:tabLst>
                <a:tab pos="533400" algn="l"/>
                <a:tab pos="5295900" algn="r"/>
              </a:tabLst>
              <a:defRPr>
                <a:solidFill>
                  <a:schemeClr val="tx1"/>
                </a:solidFill>
                <a:latin typeface="Arial" charset="0"/>
              </a:defRPr>
            </a:lvl4pPr>
            <a:lvl5pPr marL="2057400" indent="-228600" defTabSz="909638" eaLnBrk="0" hangingPunct="0">
              <a:tabLst>
                <a:tab pos="533400" algn="l"/>
                <a:tab pos="5295900" algn="r"/>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Lst>
              <a:defRPr>
                <a:solidFill>
                  <a:schemeClr val="tx1"/>
                </a:solidFill>
                <a:latin typeface="Arial" charset="0"/>
              </a:defRPr>
            </a:lvl9pPr>
          </a:lstStyle>
          <a:p>
            <a:pPr eaLnBrk="1" hangingPunct="1">
              <a:lnSpc>
                <a:spcPct val="110000"/>
              </a:lnSpc>
            </a:pPr>
            <a:r>
              <a:rPr lang="de-DE" sz="2000" dirty="0">
                <a:cs typeface="Arial" charset="0"/>
              </a:rPr>
              <a:t>	Grundgehalt B 4	 9.158,52 €</a:t>
            </a:r>
          </a:p>
          <a:p>
            <a:pPr eaLnBrk="1" hangingPunct="1">
              <a:lnSpc>
                <a:spcPct val="110000"/>
              </a:lnSpc>
            </a:pPr>
            <a:r>
              <a:rPr lang="de-DE" sz="2000" dirty="0">
                <a:cs typeface="Arial" charset="0"/>
              </a:rPr>
              <a:t>	Familienzuschlag	 152,68 €</a:t>
            </a:r>
          </a:p>
          <a:p>
            <a:pPr eaLnBrk="1" hangingPunct="1">
              <a:lnSpc>
                <a:spcPct val="110000"/>
              </a:lnSpc>
            </a:pPr>
            <a:r>
              <a:rPr lang="de-DE" sz="2000" dirty="0">
                <a:cs typeface="Arial" charset="0"/>
              </a:rPr>
              <a:t>	zusammen	 9.311,20 €</a:t>
            </a:r>
          </a:p>
          <a:p>
            <a:pPr eaLnBrk="1" hangingPunct="1">
              <a:lnSpc>
                <a:spcPct val="110000"/>
              </a:lnSpc>
            </a:pPr>
            <a:r>
              <a:rPr lang="de-DE" sz="2000" dirty="0">
                <a:cs typeface="Arial" charset="0"/>
              </a:rPr>
              <a:t>	Einbaufaktor 0,99349	 9.250,58 €</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	Ruhegehalt 35 v. H.	</a:t>
            </a:r>
            <a:r>
              <a:rPr lang="de-DE" sz="2000" b="1" dirty="0">
                <a:cs typeface="Arial" charset="0"/>
              </a:rPr>
              <a:t>3.237,70 €</a:t>
            </a:r>
            <a:endParaRPr lang="de-DE" b="1" dirty="0">
              <a:cs typeface="Arial" charset="0"/>
            </a:endParaRPr>
          </a:p>
        </p:txBody>
      </p:sp>
      <p:sp>
        <p:nvSpPr>
          <p:cNvPr id="8" name="Textfeld 7"/>
          <p:cNvSpPr txBox="1"/>
          <p:nvPr/>
        </p:nvSpPr>
        <p:spPr>
          <a:xfrm>
            <a:off x="7452320" y="3905404"/>
            <a:ext cx="1569443" cy="461665"/>
          </a:xfrm>
          <a:prstGeom prst="rect">
            <a:avLst/>
          </a:prstGeom>
          <a:noFill/>
        </p:spPr>
        <p:txBody>
          <a:bodyPr wrap="square" rtlCol="0">
            <a:spAutoFit/>
          </a:bodyPr>
          <a:lstStyle/>
          <a:p>
            <a:r>
              <a:rPr lang="de-DE" sz="1200" b="1" dirty="0"/>
              <a:t>Besoldungswerte: 01.12.2022</a:t>
            </a:r>
          </a:p>
        </p:txBody>
      </p:sp>
      <p:cxnSp>
        <p:nvCxnSpPr>
          <p:cNvPr id="9" name="Gerade Verbindung 8"/>
          <p:cNvCxnSpPr/>
          <p:nvPr/>
        </p:nvCxnSpPr>
        <p:spPr>
          <a:xfrm>
            <a:off x="4503208" y="4941169"/>
            <a:ext cx="12929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805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 y="46183"/>
            <a:ext cx="4964799" cy="2468468"/>
          </a:xfrm>
          <a:prstGeom prst="rect">
            <a:avLst/>
          </a:prstGeom>
        </p:spPr>
      </p:pic>
      <p:sp>
        <p:nvSpPr>
          <p:cNvPr id="5" name="Rectangle 2"/>
          <p:cNvSpPr txBox="1">
            <a:spLocks noChangeArrowheads="1"/>
          </p:cNvSpPr>
          <p:nvPr/>
        </p:nvSpPr>
        <p:spPr>
          <a:xfrm rot="60000">
            <a:off x="461553" y="113320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a:t>
            </a:r>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Ruhensregelungen</a:t>
            </a:r>
          </a:p>
        </p:txBody>
      </p:sp>
      <p:sp>
        <p:nvSpPr>
          <p:cNvPr id="6" name="Textfeld 7"/>
          <p:cNvSpPr txBox="1">
            <a:spLocks noChangeArrowheads="1"/>
          </p:cNvSpPr>
          <p:nvPr/>
        </p:nvSpPr>
        <p:spPr bwMode="auto">
          <a:xfrm>
            <a:off x="508661" y="2384029"/>
            <a:ext cx="8266112" cy="33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Der Bürgermeister hat auch einen Anspruch auf die gesetzliche Rente</a:t>
            </a:r>
          </a:p>
        </p:txBody>
      </p:sp>
      <p:sp>
        <p:nvSpPr>
          <p:cNvPr id="7" name="Textfeld 7"/>
          <p:cNvSpPr txBox="1">
            <a:spLocks noChangeArrowheads="1"/>
          </p:cNvSpPr>
          <p:nvPr/>
        </p:nvSpPr>
        <p:spPr bwMode="auto">
          <a:xfrm>
            <a:off x="435637" y="3165079"/>
            <a:ext cx="8264525" cy="31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algn="ctr" eaLnBrk="1" hangingPunct="1">
              <a:lnSpc>
                <a:spcPct val="110000"/>
              </a:lnSpc>
            </a:pPr>
            <a:r>
              <a:rPr lang="en-US" sz="2000" dirty="0"/>
              <a:t>2.200,00 Euro</a:t>
            </a:r>
          </a:p>
        </p:txBody>
      </p:sp>
      <p:sp>
        <p:nvSpPr>
          <p:cNvPr id="8" name="Textfeld 7"/>
          <p:cNvSpPr txBox="1">
            <a:spLocks noChangeArrowheads="1"/>
          </p:cNvSpPr>
          <p:nvPr/>
        </p:nvSpPr>
        <p:spPr bwMode="auto">
          <a:xfrm>
            <a:off x="551523" y="4028679"/>
            <a:ext cx="82661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 68 LBeamtVG schreibt vor, dass die Summe aus Rente und Ver-sorgung eine gewisse Höchstgrenze nicht übersteigen darf.</a:t>
            </a:r>
          </a:p>
          <a:p>
            <a:pPr eaLnBrk="1" hangingPunct="1">
              <a:lnSpc>
                <a:spcPct val="110000"/>
              </a:lnSpc>
            </a:pPr>
            <a:endParaRPr lang="en-US" sz="2000" dirty="0"/>
          </a:p>
          <a:p>
            <a:pPr eaLnBrk="1" hangingPunct="1">
              <a:lnSpc>
                <a:spcPct val="110000"/>
              </a:lnSpc>
            </a:pPr>
            <a:r>
              <a:rPr lang="en-US" sz="2000" dirty="0"/>
              <a:t>Die Höchstgrenze ist definiert auf die Versorgung, die ein Beamter höchstens erhalten könnte, wenn er sein ganzes Berufsleben Beamter gewesen wäre.</a:t>
            </a:r>
          </a:p>
        </p:txBody>
      </p:sp>
    </p:spTree>
    <p:extLst>
      <p:ext uri="{BB962C8B-B14F-4D97-AF65-F5344CB8AC3E}">
        <p14:creationId xmlns:p14="http://schemas.microsoft.com/office/powerpoint/2010/main" val="3175581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 y="-228396"/>
            <a:ext cx="4964129" cy="2468135"/>
          </a:xfrm>
          <a:prstGeom prst="rect">
            <a:avLst/>
          </a:prstGeom>
        </p:spPr>
      </p:pic>
      <p:sp>
        <p:nvSpPr>
          <p:cNvPr id="5" name="Rectangle 2"/>
          <p:cNvSpPr txBox="1">
            <a:spLocks noChangeArrowheads="1"/>
          </p:cNvSpPr>
          <p:nvPr/>
        </p:nvSpPr>
        <p:spPr>
          <a:xfrm rot="60000">
            <a:off x="461553" y="858294"/>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5"/>
          <p:cNvSpPr txBox="1">
            <a:spLocks noChangeArrowheads="1"/>
          </p:cNvSpPr>
          <p:nvPr/>
        </p:nvSpPr>
        <p:spPr bwMode="auto">
          <a:xfrm>
            <a:off x="524996" y="2122787"/>
            <a:ext cx="8423275"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533400" algn="l"/>
                <a:tab pos="5295900" algn="r"/>
                <a:tab pos="8077200" algn="l"/>
              </a:tabLst>
              <a:defRPr>
                <a:solidFill>
                  <a:schemeClr val="tx1"/>
                </a:solidFill>
                <a:latin typeface="Arial" charset="0"/>
              </a:defRPr>
            </a:lvl1pPr>
            <a:lvl2pPr marL="742950" indent="-285750" defTabSz="909638" eaLnBrk="0" hangingPunct="0">
              <a:tabLst>
                <a:tab pos="533400" algn="l"/>
                <a:tab pos="5295900" algn="r"/>
                <a:tab pos="8077200" algn="l"/>
              </a:tabLst>
              <a:defRPr>
                <a:solidFill>
                  <a:schemeClr val="tx1"/>
                </a:solidFill>
                <a:latin typeface="Arial" charset="0"/>
              </a:defRPr>
            </a:lvl2pPr>
            <a:lvl3pPr marL="1143000" indent="-228600" defTabSz="909638" eaLnBrk="0" hangingPunct="0">
              <a:tabLst>
                <a:tab pos="533400" algn="l"/>
                <a:tab pos="5295900" algn="r"/>
                <a:tab pos="8077200" algn="l"/>
              </a:tabLst>
              <a:defRPr>
                <a:solidFill>
                  <a:schemeClr val="tx1"/>
                </a:solidFill>
                <a:latin typeface="Arial" charset="0"/>
              </a:defRPr>
            </a:lvl3pPr>
            <a:lvl4pPr marL="1600200" indent="-228600" defTabSz="909638" eaLnBrk="0" hangingPunct="0">
              <a:tabLst>
                <a:tab pos="533400" algn="l"/>
                <a:tab pos="5295900" algn="r"/>
                <a:tab pos="8077200" algn="l"/>
              </a:tabLst>
              <a:defRPr>
                <a:solidFill>
                  <a:schemeClr val="tx1"/>
                </a:solidFill>
                <a:latin typeface="Arial" charset="0"/>
              </a:defRPr>
            </a:lvl4pPr>
            <a:lvl5pPr marL="2057400" indent="-228600" defTabSz="909638" eaLnBrk="0" hangingPunct="0">
              <a:tabLst>
                <a:tab pos="533400" algn="l"/>
                <a:tab pos="5295900" algn="r"/>
                <a:tab pos="8077200" algn="l"/>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 pos="8077200" algn="l"/>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 pos="8077200" algn="l"/>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 pos="8077200" algn="l"/>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 pos="8077200" algn="l"/>
              </a:tabLst>
              <a:defRPr>
                <a:solidFill>
                  <a:schemeClr val="tx1"/>
                </a:solidFill>
                <a:latin typeface="Arial" charset="0"/>
              </a:defRPr>
            </a:lvl9pPr>
          </a:lstStyle>
          <a:p>
            <a:pPr eaLnBrk="1" hangingPunct="1">
              <a:lnSpc>
                <a:spcPct val="110000"/>
              </a:lnSpc>
            </a:pPr>
            <a:r>
              <a:rPr lang="de-DE" sz="2000" dirty="0">
                <a:cs typeface="Arial" charset="0"/>
              </a:rPr>
              <a:t>Das wären hier:	 9.250,58 €</a:t>
            </a:r>
          </a:p>
          <a:p>
            <a:pPr eaLnBrk="1" hangingPunct="1">
              <a:lnSpc>
                <a:spcPct val="110000"/>
              </a:lnSpc>
            </a:pPr>
            <a:r>
              <a:rPr lang="de-DE" sz="2000" dirty="0">
                <a:cs typeface="Arial" charset="0"/>
              </a:rPr>
              <a:t>x 71,75 v.H	   6.634,52 €</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Die Summe aus</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Rente	2.200,00 €</a:t>
            </a:r>
          </a:p>
          <a:p>
            <a:pPr eaLnBrk="1" hangingPunct="1">
              <a:lnSpc>
                <a:spcPct val="110000"/>
              </a:lnSpc>
            </a:pPr>
            <a:r>
              <a:rPr lang="de-DE" sz="2000" dirty="0">
                <a:cs typeface="Arial" charset="0"/>
              </a:rPr>
              <a:t>Ruhegehalt	</a:t>
            </a:r>
            <a:r>
              <a:rPr lang="de-DE" sz="2000" b="1" dirty="0">
                <a:cs typeface="Arial" charset="0"/>
              </a:rPr>
              <a:t> </a:t>
            </a:r>
            <a:r>
              <a:rPr lang="de-DE" sz="2000" b="1" u="sng" dirty="0">
                <a:cs typeface="Arial" charset="0"/>
              </a:rPr>
              <a:t>3.237,70 </a:t>
            </a:r>
            <a:r>
              <a:rPr lang="de-DE" sz="2000" u="sng" dirty="0">
                <a:cs typeface="Arial" charset="0"/>
              </a:rPr>
              <a:t>€</a:t>
            </a:r>
          </a:p>
          <a:p>
            <a:pPr eaLnBrk="1" hangingPunct="1">
              <a:lnSpc>
                <a:spcPct val="110000"/>
              </a:lnSpc>
            </a:pPr>
            <a:r>
              <a:rPr lang="de-DE" sz="2000" dirty="0">
                <a:cs typeface="Arial" charset="0"/>
              </a:rPr>
              <a:t>		5.437,70 €</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erreicht die Höchstgrenze nicht!</a:t>
            </a:r>
          </a:p>
          <a:p>
            <a:pPr eaLnBrk="1" hangingPunct="1">
              <a:lnSpc>
                <a:spcPct val="110000"/>
              </a:lnSpc>
            </a:pPr>
            <a:br>
              <a:rPr lang="de-DE" sz="2000" b="1" dirty="0">
                <a:cs typeface="Arial" charset="0"/>
              </a:rPr>
            </a:br>
            <a:r>
              <a:rPr lang="de-DE" sz="2000" b="1" dirty="0">
                <a:cs typeface="Arial" charset="0"/>
              </a:rPr>
              <a:t>Folge</a:t>
            </a:r>
            <a:r>
              <a:rPr lang="de-DE" sz="2000" dirty="0">
                <a:cs typeface="Arial" charset="0"/>
              </a:rPr>
              <a:t>	         </a:t>
            </a:r>
            <a:r>
              <a:rPr lang="de-DE" sz="2000" b="1" dirty="0">
                <a:cs typeface="Arial" charset="0"/>
              </a:rPr>
              <a:t>keine Kürzung des Ruhegehaltes</a:t>
            </a:r>
          </a:p>
        </p:txBody>
      </p:sp>
      <p:sp>
        <p:nvSpPr>
          <p:cNvPr id="7" name="Gestreifter Pfeil nach rechts 6"/>
          <p:cNvSpPr/>
          <p:nvPr/>
        </p:nvSpPr>
        <p:spPr>
          <a:xfrm>
            <a:off x="1306125" y="5845493"/>
            <a:ext cx="388938" cy="241300"/>
          </a:xfrm>
          <a:prstGeom prst="strip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de-DE" dirty="0"/>
          </a:p>
        </p:txBody>
      </p:sp>
      <p:sp>
        <p:nvSpPr>
          <p:cNvPr id="8" name="Textfeld 7"/>
          <p:cNvSpPr txBox="1"/>
          <p:nvPr/>
        </p:nvSpPr>
        <p:spPr>
          <a:xfrm>
            <a:off x="7378828" y="1438470"/>
            <a:ext cx="1569443" cy="461665"/>
          </a:xfrm>
          <a:prstGeom prst="rect">
            <a:avLst/>
          </a:prstGeom>
          <a:noFill/>
        </p:spPr>
        <p:txBody>
          <a:bodyPr wrap="square" rtlCol="0">
            <a:spAutoFit/>
          </a:bodyPr>
          <a:lstStyle/>
          <a:p>
            <a:r>
              <a:rPr lang="de-DE" sz="1200" b="1" dirty="0"/>
              <a:t>Besoldungswerte: </a:t>
            </a:r>
          </a:p>
          <a:p>
            <a:r>
              <a:rPr lang="de-DE" sz="1200" b="1" dirty="0"/>
              <a:t>01.12.2022</a:t>
            </a:r>
          </a:p>
        </p:txBody>
      </p:sp>
    </p:spTree>
    <p:extLst>
      <p:ext uri="{BB962C8B-B14F-4D97-AF65-F5344CB8AC3E}">
        <p14:creationId xmlns:p14="http://schemas.microsoft.com/office/powerpoint/2010/main" val="161733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46183"/>
            <a:ext cx="4964799" cy="2468468"/>
          </a:xfrm>
          <a:prstGeom prst="rect">
            <a:avLst/>
          </a:prstGeom>
        </p:spPr>
      </p:pic>
      <p:sp>
        <p:nvSpPr>
          <p:cNvPr id="5" name="Rectangle 2"/>
          <p:cNvSpPr txBox="1">
            <a:spLocks noChangeArrowheads="1"/>
          </p:cNvSpPr>
          <p:nvPr/>
        </p:nvSpPr>
        <p:spPr>
          <a:xfrm rot="60000">
            <a:off x="461553" y="113320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7"/>
          <p:cNvSpPr txBox="1">
            <a:spLocks noChangeArrowheads="1"/>
          </p:cNvSpPr>
          <p:nvPr/>
        </p:nvSpPr>
        <p:spPr bwMode="auto">
          <a:xfrm>
            <a:off x="354013" y="3459164"/>
            <a:ext cx="8266112" cy="6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algn="ctr" eaLnBrk="1" hangingPunct="1">
              <a:lnSpc>
                <a:spcPct val="110000"/>
              </a:lnSpc>
            </a:pPr>
            <a:r>
              <a:rPr lang="en-US" sz="4000" b="1" dirty="0"/>
              <a:t>ABER</a:t>
            </a:r>
          </a:p>
        </p:txBody>
      </p:sp>
    </p:spTree>
    <p:extLst>
      <p:ext uri="{BB962C8B-B14F-4D97-AF65-F5344CB8AC3E}">
        <p14:creationId xmlns:p14="http://schemas.microsoft.com/office/powerpoint/2010/main" val="4078106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4089"/>
            <a:ext cx="4964799" cy="2468468"/>
          </a:xfrm>
          <a:prstGeom prst="rect">
            <a:avLst/>
          </a:prstGeom>
        </p:spPr>
      </p:pic>
      <p:sp>
        <p:nvSpPr>
          <p:cNvPr id="5" name="Rectangle 2"/>
          <p:cNvSpPr txBox="1">
            <a:spLocks noChangeArrowheads="1"/>
          </p:cNvSpPr>
          <p:nvPr/>
        </p:nvSpPr>
        <p:spPr>
          <a:xfrm rot="60000">
            <a:off x="461553" y="1400635"/>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VII. Ruhensregelungen</a:t>
            </a:r>
          </a:p>
        </p:txBody>
      </p:sp>
      <p:sp>
        <p:nvSpPr>
          <p:cNvPr id="6" name="Textfeld 7"/>
          <p:cNvSpPr txBox="1">
            <a:spLocks noChangeArrowheads="1"/>
          </p:cNvSpPr>
          <p:nvPr/>
        </p:nvSpPr>
        <p:spPr bwMode="auto">
          <a:xfrm>
            <a:off x="455393" y="3010907"/>
            <a:ext cx="8467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Es gibt eine weitere Rentenanrechnungsvorschrift (§ 16 Abs. 4 LBeamtVG)</a:t>
            </a:r>
          </a:p>
        </p:txBody>
      </p:sp>
      <p:sp>
        <p:nvSpPr>
          <p:cNvPr id="7" name="Textfeld 6"/>
          <p:cNvSpPr txBox="1">
            <a:spLocks noChangeArrowheads="1"/>
          </p:cNvSpPr>
          <p:nvPr/>
        </p:nvSpPr>
        <p:spPr bwMode="auto">
          <a:xfrm>
            <a:off x="462113" y="3731551"/>
            <a:ext cx="8682111" cy="1354217"/>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defRPr/>
            </a:pPr>
            <a:r>
              <a:rPr lang="en-US" sz="2000" dirty="0"/>
              <a:t>Danach muss das Ruhegehalt auf die                   Versorgung abgesenkt werden.</a:t>
            </a:r>
          </a:p>
          <a:p>
            <a:pPr eaLnBrk="1" hangingPunct="1">
              <a:lnSpc>
                <a:spcPct val="110000"/>
              </a:lnSpc>
              <a:defRPr/>
            </a:pPr>
            <a:r>
              <a:rPr lang="en-US" sz="2000" dirty="0"/>
              <a:t>Erdiente Versorgung ist das Ruhegehalt nach Abzug eines evtl. Versorgungs-</a:t>
            </a:r>
          </a:p>
          <a:p>
            <a:pPr eaLnBrk="1" hangingPunct="1">
              <a:lnSpc>
                <a:spcPct val="110000"/>
              </a:lnSpc>
              <a:defRPr/>
            </a:pPr>
            <a:r>
              <a:rPr lang="en-US" sz="2000" dirty="0"/>
              <a:t>abschlages.</a:t>
            </a:r>
          </a:p>
        </p:txBody>
      </p:sp>
      <p:sp>
        <p:nvSpPr>
          <p:cNvPr id="8" name="Abgerundetes Rechteck 7"/>
          <p:cNvSpPr/>
          <p:nvPr/>
        </p:nvSpPr>
        <p:spPr>
          <a:xfrm rot="10800000" flipV="1">
            <a:off x="4792278" y="3695513"/>
            <a:ext cx="1193800" cy="360363"/>
          </a:xfrm>
          <a:prstGeom prst="roundRect">
            <a:avLst/>
          </a:prstGeom>
          <a:solidFill>
            <a:srgbClr val="92D050"/>
          </a:solidFill>
          <a:ln>
            <a:solidFill>
              <a:srgbClr val="00474D"/>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defRPr/>
            </a:pPr>
            <a:r>
              <a:rPr lang="en-US" sz="2000" dirty="0">
                <a:solidFill>
                  <a:schemeClr val="bg1"/>
                </a:solidFill>
              </a:rPr>
              <a:t>erdiente</a:t>
            </a:r>
            <a:endParaRPr lang="de-DE" sz="2000" dirty="0">
              <a:solidFill>
                <a:schemeClr val="bg1"/>
              </a:solidFill>
            </a:endParaRPr>
          </a:p>
        </p:txBody>
      </p:sp>
    </p:spTree>
    <p:extLst>
      <p:ext uri="{BB962C8B-B14F-4D97-AF65-F5344CB8AC3E}">
        <p14:creationId xmlns:p14="http://schemas.microsoft.com/office/powerpoint/2010/main" val="666081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7" y="-280369"/>
            <a:ext cx="4824536" cy="2398730"/>
          </a:xfrm>
          <a:prstGeom prst="rect">
            <a:avLst/>
          </a:prstGeom>
        </p:spPr>
      </p:pic>
      <p:sp>
        <p:nvSpPr>
          <p:cNvPr id="5" name="Rectangle 2"/>
          <p:cNvSpPr txBox="1">
            <a:spLocks noChangeArrowheads="1"/>
          </p:cNvSpPr>
          <p:nvPr/>
        </p:nvSpPr>
        <p:spPr>
          <a:xfrm rot="60000">
            <a:off x="461553" y="81284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7"/>
          <p:cNvSpPr txBox="1">
            <a:spLocks noChangeArrowheads="1"/>
          </p:cNvSpPr>
          <p:nvPr/>
        </p:nvSpPr>
        <p:spPr bwMode="auto">
          <a:xfrm>
            <a:off x="523283" y="1814953"/>
            <a:ext cx="8105775" cy="33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Das sind hier:</a:t>
            </a:r>
          </a:p>
        </p:txBody>
      </p:sp>
      <p:sp>
        <p:nvSpPr>
          <p:cNvPr id="7" name="Textfeld 7"/>
          <p:cNvSpPr txBox="1">
            <a:spLocks noChangeArrowheads="1"/>
          </p:cNvSpPr>
          <p:nvPr/>
        </p:nvSpPr>
        <p:spPr bwMode="auto">
          <a:xfrm>
            <a:off x="522315" y="2174661"/>
            <a:ext cx="8467824" cy="4062651"/>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defRPr/>
            </a:pPr>
            <a:r>
              <a:rPr lang="en-US" sz="2000" dirty="0"/>
              <a:t>9 Jahre x 1,79375 v. H.	=	16,14 v. H.</a:t>
            </a:r>
          </a:p>
          <a:p>
            <a:pPr eaLnBrk="1" hangingPunct="1">
              <a:lnSpc>
                <a:spcPct val="110000"/>
              </a:lnSpc>
              <a:defRPr/>
            </a:pPr>
            <a:endParaRPr lang="en-US" sz="2000" dirty="0"/>
          </a:p>
          <a:p>
            <a:pPr eaLnBrk="1" hangingPunct="1">
              <a:lnSpc>
                <a:spcPct val="110000"/>
              </a:lnSpc>
              <a:defRPr/>
            </a:pPr>
            <a:r>
              <a:rPr lang="de-DE" sz="2000" dirty="0">
                <a:cs typeface="Arial" charset="0"/>
              </a:rPr>
              <a:t>9.250,58 </a:t>
            </a:r>
            <a:r>
              <a:rPr lang="en-US" sz="2000" dirty="0"/>
              <a:t>€ x 16,14 v. H.	=	1.493,04 €</a:t>
            </a:r>
          </a:p>
          <a:p>
            <a:pPr eaLnBrk="1" hangingPunct="1">
              <a:lnSpc>
                <a:spcPct val="110000"/>
              </a:lnSpc>
              <a:defRPr/>
            </a:pPr>
            <a:endParaRPr lang="en-US" sz="2000" dirty="0"/>
          </a:p>
          <a:p>
            <a:pPr eaLnBrk="1" hangingPunct="1">
              <a:lnSpc>
                <a:spcPct val="110000"/>
              </a:lnSpc>
              <a:defRPr/>
            </a:pPr>
            <a:r>
              <a:rPr lang="en-US" sz="2000" dirty="0"/>
              <a:t>Die Summe aus</a:t>
            </a:r>
          </a:p>
          <a:p>
            <a:pPr eaLnBrk="1" hangingPunct="1">
              <a:lnSpc>
                <a:spcPct val="110000"/>
              </a:lnSpc>
              <a:defRPr/>
            </a:pPr>
            <a:endParaRPr lang="en-US" sz="2000" dirty="0"/>
          </a:p>
          <a:p>
            <a:pPr eaLnBrk="1" hangingPunct="1">
              <a:lnSpc>
                <a:spcPct val="110000"/>
              </a:lnSpc>
              <a:defRPr/>
            </a:pPr>
            <a:r>
              <a:rPr lang="en-US" sz="2000" dirty="0"/>
              <a:t>erdienter Versorgung			1.493,04 €</a:t>
            </a:r>
          </a:p>
          <a:p>
            <a:pPr eaLnBrk="1" hangingPunct="1">
              <a:lnSpc>
                <a:spcPct val="110000"/>
              </a:lnSpc>
              <a:defRPr/>
            </a:pPr>
            <a:r>
              <a:rPr lang="en-US" sz="2000" dirty="0"/>
              <a:t>Rente					</a:t>
            </a:r>
            <a:r>
              <a:rPr lang="en-US" sz="2000" u="sng" dirty="0"/>
              <a:t>2.200,00 €</a:t>
            </a:r>
          </a:p>
          <a:p>
            <a:pPr eaLnBrk="1" hangingPunct="1">
              <a:lnSpc>
                <a:spcPct val="110000"/>
              </a:lnSpc>
              <a:defRPr/>
            </a:pPr>
            <a:r>
              <a:rPr lang="en-US" sz="2000" dirty="0"/>
              <a:t>								3.693,04 €</a:t>
            </a:r>
          </a:p>
          <a:p>
            <a:pPr eaLnBrk="1" hangingPunct="1">
              <a:lnSpc>
                <a:spcPct val="110000"/>
              </a:lnSpc>
              <a:defRPr/>
            </a:pPr>
            <a:r>
              <a:rPr lang="en-US" sz="2000" dirty="0"/>
              <a:t>muss aber mindestens</a:t>
            </a:r>
          </a:p>
          <a:p>
            <a:pPr eaLnBrk="1" hangingPunct="1">
              <a:lnSpc>
                <a:spcPct val="110000"/>
              </a:lnSpc>
              <a:defRPr/>
            </a:pPr>
            <a:r>
              <a:rPr lang="en-US" sz="2000" dirty="0"/>
              <a:t>so hoch sein wie</a:t>
            </a:r>
          </a:p>
          <a:p>
            <a:pPr eaLnBrk="1" hangingPunct="1">
              <a:lnSpc>
                <a:spcPct val="110000"/>
              </a:lnSpc>
              <a:defRPr/>
            </a:pPr>
            <a:r>
              <a:rPr lang="en-US" sz="2000" dirty="0"/>
              <a:t>die Mindestversorgung					</a:t>
            </a:r>
            <a:r>
              <a:rPr lang="de-DE" sz="2000" b="1" dirty="0">
                <a:cs typeface="Arial" charset="0"/>
              </a:rPr>
              <a:t> 3.237,70</a:t>
            </a:r>
            <a:r>
              <a:rPr lang="en-US" sz="2000" dirty="0"/>
              <a:t> €</a:t>
            </a:r>
          </a:p>
        </p:txBody>
      </p:sp>
      <p:sp>
        <p:nvSpPr>
          <p:cNvPr id="8" name="Textfeld 7"/>
          <p:cNvSpPr txBox="1"/>
          <p:nvPr/>
        </p:nvSpPr>
        <p:spPr>
          <a:xfrm>
            <a:off x="7390359" y="1218995"/>
            <a:ext cx="1569443" cy="461665"/>
          </a:xfrm>
          <a:prstGeom prst="rect">
            <a:avLst/>
          </a:prstGeom>
          <a:noFill/>
        </p:spPr>
        <p:txBody>
          <a:bodyPr wrap="square" rtlCol="0">
            <a:spAutoFit/>
          </a:bodyPr>
          <a:lstStyle/>
          <a:p>
            <a:r>
              <a:rPr lang="de-DE" sz="1200" b="1" dirty="0"/>
              <a:t>Besoldungswerte: 01.12.2022</a:t>
            </a:r>
          </a:p>
        </p:txBody>
      </p:sp>
    </p:spTree>
    <p:extLst>
      <p:ext uri="{BB962C8B-B14F-4D97-AF65-F5344CB8AC3E}">
        <p14:creationId xmlns:p14="http://schemas.microsoft.com/office/powerpoint/2010/main" val="234927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46183"/>
            <a:ext cx="4964799" cy="2468468"/>
          </a:xfrm>
          <a:prstGeom prst="rect">
            <a:avLst/>
          </a:prstGeom>
        </p:spPr>
      </p:pic>
      <p:sp>
        <p:nvSpPr>
          <p:cNvPr id="5" name="Rectangle 2"/>
          <p:cNvSpPr txBox="1">
            <a:spLocks noChangeArrowheads="1"/>
          </p:cNvSpPr>
          <p:nvPr/>
        </p:nvSpPr>
        <p:spPr>
          <a:xfrm rot="60000">
            <a:off x="376801" y="1139393"/>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a:solidFill>
                  <a:srgbClr val="94C11C"/>
                </a:solidFill>
                <a:latin typeface="Arial" panose="020B0604020202020204" pitchFamily="34" charset="0"/>
                <a:cs typeface="Arial" panose="020B0604020202020204" pitchFamily="34" charset="0"/>
              </a:rPr>
              <a:t>//</a:t>
            </a:r>
            <a:r>
              <a:rPr lang="de-DE" sz="2700" b="0">
                <a:solidFill>
                  <a:schemeClr val="bg1"/>
                </a:solidFill>
                <a:latin typeface="Arial" panose="020B0604020202020204" pitchFamily="34" charset="0"/>
                <a:cs typeface="Arial" panose="020B0604020202020204" pitchFamily="34" charset="0"/>
              </a:rPr>
              <a:t> VII. </a:t>
            </a:r>
            <a:r>
              <a:rPr lang="de-DE" sz="2700" b="0" dirty="0">
                <a:solidFill>
                  <a:schemeClr val="bg1"/>
                </a:solidFill>
                <a:latin typeface="Arial" panose="020B0604020202020204" pitchFamily="34" charset="0"/>
                <a:cs typeface="Arial" panose="020B0604020202020204" pitchFamily="34" charset="0"/>
              </a:rPr>
              <a:t>Ruhensregelungen</a:t>
            </a:r>
          </a:p>
        </p:txBody>
      </p:sp>
      <p:sp>
        <p:nvSpPr>
          <p:cNvPr id="6" name="Textfeld 7"/>
          <p:cNvSpPr txBox="1">
            <a:spLocks noChangeArrowheads="1"/>
          </p:cNvSpPr>
          <p:nvPr/>
        </p:nvSpPr>
        <p:spPr bwMode="auto">
          <a:xfrm>
            <a:off x="459679" y="2519956"/>
            <a:ext cx="8423275" cy="20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533400" algn="l"/>
                <a:tab pos="5295900" algn="r"/>
                <a:tab pos="6642100" algn="l"/>
              </a:tabLst>
              <a:defRPr>
                <a:solidFill>
                  <a:schemeClr val="tx1"/>
                </a:solidFill>
                <a:latin typeface="Arial" charset="0"/>
              </a:defRPr>
            </a:lvl1pPr>
            <a:lvl2pPr marL="742950" indent="-285750" defTabSz="909638" eaLnBrk="0" hangingPunct="0">
              <a:tabLst>
                <a:tab pos="533400" algn="l"/>
                <a:tab pos="5295900" algn="r"/>
                <a:tab pos="6642100" algn="l"/>
              </a:tabLst>
              <a:defRPr>
                <a:solidFill>
                  <a:schemeClr val="tx1"/>
                </a:solidFill>
                <a:latin typeface="Arial" charset="0"/>
              </a:defRPr>
            </a:lvl2pPr>
            <a:lvl3pPr marL="1143000" indent="-228600" defTabSz="909638" eaLnBrk="0" hangingPunct="0">
              <a:tabLst>
                <a:tab pos="533400" algn="l"/>
                <a:tab pos="5295900" algn="r"/>
                <a:tab pos="6642100" algn="l"/>
              </a:tabLst>
              <a:defRPr>
                <a:solidFill>
                  <a:schemeClr val="tx1"/>
                </a:solidFill>
                <a:latin typeface="Arial" charset="0"/>
              </a:defRPr>
            </a:lvl3pPr>
            <a:lvl4pPr marL="1600200" indent="-228600" defTabSz="909638" eaLnBrk="0" hangingPunct="0">
              <a:tabLst>
                <a:tab pos="533400" algn="l"/>
                <a:tab pos="5295900" algn="r"/>
                <a:tab pos="6642100" algn="l"/>
              </a:tabLst>
              <a:defRPr>
                <a:solidFill>
                  <a:schemeClr val="tx1"/>
                </a:solidFill>
                <a:latin typeface="Arial" charset="0"/>
              </a:defRPr>
            </a:lvl4pPr>
            <a:lvl5pPr marL="2057400" indent="-228600" defTabSz="909638" eaLnBrk="0" hangingPunct="0">
              <a:tabLst>
                <a:tab pos="533400" algn="l"/>
                <a:tab pos="5295900" algn="r"/>
                <a:tab pos="6642100" algn="l"/>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 pos="6642100" algn="l"/>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 pos="6642100" algn="l"/>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 pos="6642100" algn="l"/>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 pos="6642100" algn="l"/>
              </a:tabLst>
              <a:defRPr>
                <a:solidFill>
                  <a:schemeClr val="tx1"/>
                </a:solidFill>
                <a:latin typeface="Arial" charset="0"/>
              </a:defRPr>
            </a:lvl9pPr>
          </a:lstStyle>
          <a:p>
            <a:pPr eaLnBrk="1" hangingPunct="1">
              <a:lnSpc>
                <a:spcPct val="110000"/>
              </a:lnSpc>
            </a:pPr>
            <a:r>
              <a:rPr lang="de-DE" sz="2000" dirty="0">
                <a:cs typeface="Arial" charset="0"/>
              </a:rPr>
              <a:t>Das ist der Fall.</a:t>
            </a:r>
          </a:p>
          <a:p>
            <a:pPr eaLnBrk="1" hangingPunct="1">
              <a:lnSpc>
                <a:spcPct val="110000"/>
              </a:lnSpc>
            </a:pPr>
            <a:endParaRPr lang="de-DE" sz="2000" dirty="0">
              <a:cs typeface="Arial" charset="0"/>
            </a:endParaRPr>
          </a:p>
          <a:p>
            <a:pPr eaLnBrk="1" hangingPunct="1">
              <a:lnSpc>
                <a:spcPct val="110000"/>
              </a:lnSpc>
            </a:pPr>
            <a:endParaRPr lang="de-DE" sz="2000" dirty="0">
              <a:cs typeface="Arial" charset="0"/>
            </a:endParaRPr>
          </a:p>
          <a:p>
            <a:pPr eaLnBrk="1" hangingPunct="1">
              <a:lnSpc>
                <a:spcPct val="110000"/>
              </a:lnSpc>
            </a:pPr>
            <a:endParaRPr lang="de-DE" sz="2000" dirty="0">
              <a:cs typeface="Arial" charset="0"/>
            </a:endParaRPr>
          </a:p>
          <a:p>
            <a:pPr eaLnBrk="1" hangingPunct="1">
              <a:lnSpc>
                <a:spcPct val="110000"/>
              </a:lnSpc>
              <a:tabLst>
                <a:tab pos="533334" algn="l"/>
                <a:tab pos="1701590" algn="l"/>
                <a:tab pos="6641282" algn="l"/>
              </a:tabLst>
            </a:pPr>
            <a:r>
              <a:rPr lang="de-DE" sz="2000" dirty="0">
                <a:cs typeface="Arial" charset="0"/>
              </a:rPr>
              <a:t>Folge:          Es darf nur die erdiente Versorgung von</a:t>
            </a:r>
            <a:r>
              <a:rPr lang="en-US" sz="2000" dirty="0"/>
              <a:t> 1.493,04</a:t>
            </a:r>
            <a:r>
              <a:rPr lang="en-US" sz="2000" dirty="0">
                <a:solidFill>
                  <a:srgbClr val="FF0000"/>
                </a:solidFill>
              </a:rPr>
              <a:t> </a:t>
            </a:r>
            <a:r>
              <a:rPr lang="en-US" sz="2000" dirty="0"/>
              <a:t>€</a:t>
            </a:r>
            <a:r>
              <a:rPr lang="de-DE" sz="2000" dirty="0">
                <a:cs typeface="Arial" charset="0"/>
              </a:rPr>
              <a:t> gezahlt 		             werden!</a:t>
            </a:r>
          </a:p>
        </p:txBody>
      </p:sp>
      <p:sp>
        <p:nvSpPr>
          <p:cNvPr id="7" name="Gestreifter Pfeil nach rechts 6"/>
          <p:cNvSpPr/>
          <p:nvPr/>
        </p:nvSpPr>
        <p:spPr>
          <a:xfrm>
            <a:off x="1311340" y="3904530"/>
            <a:ext cx="388938" cy="242887"/>
          </a:xfrm>
          <a:prstGeom prst="strip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de-DE" dirty="0"/>
          </a:p>
        </p:txBody>
      </p:sp>
    </p:spTree>
    <p:extLst>
      <p:ext uri="{BB962C8B-B14F-4D97-AF65-F5344CB8AC3E}">
        <p14:creationId xmlns:p14="http://schemas.microsoft.com/office/powerpoint/2010/main" val="2179377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49</a:t>
            </a:fld>
            <a:endParaRPr lang="de-DE" dirty="0"/>
          </a:p>
        </p:txBody>
      </p:sp>
      <p:pic>
        <p:nvPicPr>
          <p:cNvPr id="8" name="Bild 1" descr="kvw_bg_130212_tit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80625" cy="7560469"/>
          </a:xfrm>
          <a:prstGeom prst="rect">
            <a:avLst/>
          </a:prstGeom>
        </p:spPr>
      </p:pic>
      <p:pic>
        <p:nvPicPr>
          <p:cNvPr id="9" name="Bild 8" descr="Unbenann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3501008"/>
            <a:ext cx="5603534" cy="2468468"/>
          </a:xfrm>
          <a:prstGeom prst="rect">
            <a:avLst/>
          </a:prstGeom>
        </p:spPr>
      </p:pic>
      <p:sp>
        <p:nvSpPr>
          <p:cNvPr id="10" name="Rectangle 2"/>
          <p:cNvSpPr txBox="1">
            <a:spLocks noChangeArrowheads="1"/>
          </p:cNvSpPr>
          <p:nvPr/>
        </p:nvSpPr>
        <p:spPr>
          <a:xfrm rot="60000">
            <a:off x="3001714" y="4581540"/>
            <a:ext cx="4227532" cy="863314"/>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3600" b="0" dirty="0">
                <a:solidFill>
                  <a:srgbClr val="94C11C"/>
                </a:solidFill>
              </a:rPr>
              <a:t>//</a:t>
            </a:r>
            <a:r>
              <a:rPr lang="de-DE" sz="3600" b="0" dirty="0">
                <a:solidFill>
                  <a:schemeClr val="bg1"/>
                </a:solidFill>
              </a:rPr>
              <a:t> </a:t>
            </a:r>
            <a:r>
              <a:rPr lang="de-DE" sz="3600" b="0" dirty="0">
                <a:solidFill>
                  <a:schemeClr val="bg1"/>
                </a:solidFill>
                <a:latin typeface="Arial" panose="020B0604020202020204" pitchFamily="34" charset="0"/>
                <a:cs typeface="Arial" panose="020B0604020202020204" pitchFamily="34" charset="0"/>
              </a:rPr>
              <a:t>Bestens versorgt</a:t>
            </a:r>
          </a:p>
        </p:txBody>
      </p:sp>
    </p:spTree>
    <p:extLst>
      <p:ext uri="{BB962C8B-B14F-4D97-AF65-F5344CB8AC3E}">
        <p14:creationId xmlns:p14="http://schemas.microsoft.com/office/powerpoint/2010/main" val="76500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9" y="36366"/>
            <a:ext cx="4636515" cy="2282353"/>
          </a:xfrm>
          <a:prstGeom prst="rect">
            <a:avLst/>
          </a:prstGeom>
        </p:spPr>
      </p:pic>
      <p:sp>
        <p:nvSpPr>
          <p:cNvPr id="5" name="Rectangle 2"/>
          <p:cNvSpPr txBox="1">
            <a:spLocks noChangeArrowheads="1"/>
          </p:cNvSpPr>
          <p:nvPr/>
        </p:nvSpPr>
        <p:spPr>
          <a:xfrm rot="60000">
            <a:off x="507436" y="111263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I.2</a:t>
            </a:r>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Altersgrenzen</a:t>
            </a:r>
          </a:p>
        </p:txBody>
      </p:sp>
      <p:sp>
        <p:nvSpPr>
          <p:cNvPr id="7" name="Textfeld 2"/>
          <p:cNvSpPr txBox="1">
            <a:spLocks noChangeArrowheads="1"/>
          </p:cNvSpPr>
          <p:nvPr/>
        </p:nvSpPr>
        <p:spPr bwMode="auto">
          <a:xfrm>
            <a:off x="539929" y="2780928"/>
            <a:ext cx="7689850"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tabLst>
                <a:tab pos="1257300" algn="l"/>
                <a:tab pos="1435100" algn="l"/>
              </a:tabLst>
              <a:defRPr>
                <a:solidFill>
                  <a:schemeClr val="tx1"/>
                </a:solidFill>
                <a:latin typeface="Arial" charset="0"/>
              </a:defRPr>
            </a:lvl1pPr>
            <a:lvl2pPr marL="742950" indent="-285750" eaLnBrk="0" hangingPunct="0">
              <a:tabLst>
                <a:tab pos="1257300" algn="l"/>
                <a:tab pos="1435100" algn="l"/>
              </a:tabLst>
              <a:defRPr>
                <a:solidFill>
                  <a:schemeClr val="tx1"/>
                </a:solidFill>
                <a:latin typeface="Arial" charset="0"/>
              </a:defRPr>
            </a:lvl2pPr>
            <a:lvl3pPr marL="1143000" indent="-228600" eaLnBrk="0" hangingPunct="0">
              <a:tabLst>
                <a:tab pos="1257300" algn="l"/>
                <a:tab pos="1435100" algn="l"/>
              </a:tabLst>
              <a:defRPr>
                <a:solidFill>
                  <a:schemeClr val="tx1"/>
                </a:solidFill>
                <a:latin typeface="Arial" charset="0"/>
              </a:defRPr>
            </a:lvl3pPr>
            <a:lvl4pPr marL="1600200" indent="-228600" eaLnBrk="0" hangingPunct="0">
              <a:tabLst>
                <a:tab pos="1257300" algn="l"/>
                <a:tab pos="1435100" algn="l"/>
              </a:tabLst>
              <a:defRPr>
                <a:solidFill>
                  <a:schemeClr val="tx1"/>
                </a:solidFill>
                <a:latin typeface="Arial" charset="0"/>
              </a:defRPr>
            </a:lvl4pPr>
            <a:lvl5pPr marL="2057400" indent="-228600" eaLnBrk="0" hangingPunct="0">
              <a:tabLst>
                <a:tab pos="1257300" algn="l"/>
                <a:tab pos="1435100" algn="l"/>
              </a:tabLst>
              <a:defRPr>
                <a:solidFill>
                  <a:schemeClr val="tx1"/>
                </a:solidFill>
                <a:latin typeface="Arial" charset="0"/>
              </a:defRPr>
            </a:lvl5pPr>
            <a:lvl6pPr marL="2514600" indent="-228600" eaLnBrk="0" fontAlgn="base" hangingPunct="0">
              <a:spcBef>
                <a:spcPct val="0"/>
              </a:spcBef>
              <a:spcAft>
                <a:spcPct val="0"/>
              </a:spcAft>
              <a:tabLst>
                <a:tab pos="1257300" algn="l"/>
                <a:tab pos="1435100" algn="l"/>
              </a:tabLst>
              <a:defRPr>
                <a:solidFill>
                  <a:schemeClr val="tx1"/>
                </a:solidFill>
                <a:latin typeface="Arial" charset="0"/>
              </a:defRPr>
            </a:lvl6pPr>
            <a:lvl7pPr marL="2971800" indent="-228600" eaLnBrk="0" fontAlgn="base" hangingPunct="0">
              <a:spcBef>
                <a:spcPct val="0"/>
              </a:spcBef>
              <a:spcAft>
                <a:spcPct val="0"/>
              </a:spcAft>
              <a:tabLst>
                <a:tab pos="1257300" algn="l"/>
                <a:tab pos="1435100" algn="l"/>
              </a:tabLst>
              <a:defRPr>
                <a:solidFill>
                  <a:schemeClr val="tx1"/>
                </a:solidFill>
                <a:latin typeface="Arial" charset="0"/>
              </a:defRPr>
            </a:lvl7pPr>
            <a:lvl8pPr marL="3429000" indent="-228600" eaLnBrk="0" fontAlgn="base" hangingPunct="0">
              <a:spcBef>
                <a:spcPct val="0"/>
              </a:spcBef>
              <a:spcAft>
                <a:spcPct val="0"/>
              </a:spcAft>
              <a:tabLst>
                <a:tab pos="1257300" algn="l"/>
                <a:tab pos="1435100" algn="l"/>
              </a:tabLst>
              <a:defRPr>
                <a:solidFill>
                  <a:schemeClr val="tx1"/>
                </a:solidFill>
                <a:latin typeface="Arial" charset="0"/>
              </a:defRPr>
            </a:lvl8pPr>
            <a:lvl9pPr marL="3886200" indent="-228600" eaLnBrk="0" fontAlgn="base" hangingPunct="0">
              <a:spcBef>
                <a:spcPct val="0"/>
              </a:spcBef>
              <a:spcAft>
                <a:spcPct val="0"/>
              </a:spcAft>
              <a:tabLst>
                <a:tab pos="1257300" algn="l"/>
                <a:tab pos="1435100" algn="l"/>
              </a:tabLst>
              <a:defRPr>
                <a:solidFill>
                  <a:schemeClr val="tx1"/>
                </a:solidFill>
                <a:latin typeface="Arial" charset="0"/>
              </a:defRPr>
            </a:lvl9pPr>
          </a:lstStyle>
          <a:p>
            <a:pPr eaLnBrk="1" hangingPunct="1"/>
            <a:r>
              <a:rPr lang="de-DE" dirty="0"/>
              <a:t>Es gibt keine Altersgrenze. Sie treten mit Ablauf der Wahlzeit in den Ruhestand (§ 118 LBG). Hier gilt die spezielle Wartezeit.</a:t>
            </a:r>
          </a:p>
          <a:p>
            <a:pPr eaLnBrk="1" hangingPunct="1"/>
            <a:endParaRPr lang="de-DE" dirty="0"/>
          </a:p>
          <a:p>
            <a:pPr eaLnBrk="1" hangingPunct="1"/>
            <a:r>
              <a:rPr lang="de-DE" dirty="0"/>
              <a:t>Des Weiteren treten Bürgermeister/Landräte bei Vorliegen einer Dienstunfähigkeit in den Ruhestand. Hier gilt „nur“ die allgemeine Wartezeit.</a:t>
            </a:r>
          </a:p>
        </p:txBody>
      </p:sp>
    </p:spTree>
    <p:extLst>
      <p:ext uri="{BB962C8B-B14F-4D97-AF65-F5344CB8AC3E}">
        <p14:creationId xmlns:p14="http://schemas.microsoft.com/office/powerpoint/2010/main" val="173662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 y="176804"/>
            <a:ext cx="5014601" cy="2468468"/>
          </a:xfrm>
          <a:prstGeom prst="rect">
            <a:avLst/>
          </a:prstGeom>
        </p:spPr>
      </p:pic>
      <p:sp>
        <p:nvSpPr>
          <p:cNvPr id="5" name="Rectangle 2"/>
          <p:cNvSpPr txBox="1">
            <a:spLocks noChangeArrowheads="1"/>
          </p:cNvSpPr>
          <p:nvPr/>
        </p:nvSpPr>
        <p:spPr>
          <a:xfrm rot="60000">
            <a:off x="396235" y="111263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II.1 Wartezeiten für die Versorgung  </a:t>
            </a:r>
          </a:p>
        </p:txBody>
      </p:sp>
      <p:sp>
        <p:nvSpPr>
          <p:cNvPr id="6" name="Textfeld 4"/>
          <p:cNvSpPr txBox="1">
            <a:spLocks noChangeArrowheads="1"/>
          </p:cNvSpPr>
          <p:nvPr/>
        </p:nvSpPr>
        <p:spPr bwMode="auto">
          <a:xfrm>
            <a:off x="459910" y="2645272"/>
            <a:ext cx="63500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858" indent="-342858">
              <a:buFontTx/>
              <a:buAutoNum type="alphaLcParenR"/>
              <a:defRPr/>
            </a:pPr>
            <a:r>
              <a:rPr lang="de-DE" sz="2000" dirty="0">
                <a:latin typeface="Arial" panose="020B0604020202020204" pitchFamily="34" charset="0"/>
                <a:cs typeface="Arial" panose="020B0604020202020204" pitchFamily="34" charset="0"/>
              </a:rPr>
              <a:t>Allgemeine Wartezeit § 4 LBeamtVG:</a:t>
            </a:r>
          </a:p>
        </p:txBody>
      </p:sp>
      <p:sp>
        <p:nvSpPr>
          <p:cNvPr id="7" name="Textfeld 6"/>
          <p:cNvSpPr txBox="1"/>
          <p:nvPr/>
        </p:nvSpPr>
        <p:spPr>
          <a:xfrm>
            <a:off x="783586" y="3179163"/>
            <a:ext cx="8115300" cy="2585313"/>
          </a:xfrm>
          <a:prstGeom prst="rect">
            <a:avLst/>
          </a:prstGeom>
          <a:noFill/>
        </p:spPr>
        <p:txBody>
          <a:bodyPr lIns="91428" tIns="45715" rIns="91428" bIns="45715">
            <a:spAutoFit/>
          </a:bodyPr>
          <a:lstStyle/>
          <a:p>
            <a:pPr>
              <a:defRPr/>
            </a:pPr>
            <a:endParaRPr lang="de-DE" dirty="0">
              <a:latin typeface="Arial" panose="020B0604020202020204" pitchFamily="34" charset="0"/>
              <a:cs typeface="Arial" panose="020B0604020202020204" pitchFamily="34" charset="0"/>
            </a:endParaRPr>
          </a:p>
          <a:p>
            <a:pPr>
              <a:tabLst>
                <a:tab pos="355556" algn="l"/>
                <a:tab pos="1168256" algn="l"/>
                <a:tab pos="1257146" algn="l"/>
              </a:tabLst>
              <a:defRPr/>
            </a:pPr>
            <a:r>
              <a:rPr lang="de-DE" dirty="0">
                <a:latin typeface="Arial" panose="020B0604020202020204" pitchFamily="34" charset="0"/>
                <a:cs typeface="Arial" panose="020B0604020202020204" pitchFamily="34" charset="0"/>
              </a:rPr>
              <a:t>	Fünfjährige ruhegehaltfähige Dienstzeit oder dienstunfallbedingte 	Dienstunfähigkeit</a:t>
            </a:r>
          </a:p>
          <a:p>
            <a:pPr>
              <a:tabLst>
                <a:tab pos="355556" algn="l"/>
                <a:tab pos="1168256" algn="l"/>
                <a:tab pos="1257146" algn="l"/>
              </a:tabLst>
              <a:defRPr/>
            </a:pPr>
            <a:endParaRPr lang="de-DE" dirty="0">
              <a:latin typeface="Arial" panose="020B0604020202020204" pitchFamily="34" charset="0"/>
              <a:cs typeface="Arial" panose="020B0604020202020204" pitchFamily="34" charset="0"/>
            </a:endParaRPr>
          </a:p>
          <a:p>
            <a:pPr>
              <a:tabLst>
                <a:tab pos="355556" algn="l"/>
                <a:tab pos="1168256" algn="l"/>
                <a:tab pos="1257146" algn="l"/>
              </a:tabLst>
              <a:defRPr/>
            </a:pPr>
            <a:r>
              <a:rPr lang="de-DE" dirty="0">
                <a:latin typeface="Arial" panose="020B0604020202020204" pitchFamily="34" charset="0"/>
                <a:cs typeface="Arial" panose="020B0604020202020204" pitchFamily="34" charset="0"/>
              </a:rPr>
              <a:t>	Zur Wartezeit zählen</a:t>
            </a:r>
          </a:p>
          <a:p>
            <a:pPr>
              <a:tabLst>
                <a:tab pos="355556" algn="l"/>
                <a:tab pos="1168256" algn="l"/>
                <a:tab pos="1257146" algn="l"/>
              </a:tabLst>
              <a:defRPr/>
            </a:pPr>
            <a:endParaRPr lang="de-DE" dirty="0">
              <a:latin typeface="Arial" panose="020B0604020202020204" pitchFamily="34" charset="0"/>
              <a:cs typeface="Arial" panose="020B0604020202020204" pitchFamily="34" charset="0"/>
            </a:endParaRPr>
          </a:p>
          <a:p>
            <a:pPr marL="742858" lvl="1" indent="-285715">
              <a:buFont typeface="Arial" pitchFamily="34" charset="0"/>
              <a:buChar char="•"/>
              <a:tabLst>
                <a:tab pos="812700" algn="l"/>
                <a:tab pos="1168256" algn="l"/>
                <a:tab pos="1257146" algn="l"/>
              </a:tabLst>
              <a:defRPr/>
            </a:pPr>
            <a:r>
              <a:rPr lang="de-DE" dirty="0">
                <a:latin typeface="Arial" panose="020B0604020202020204" pitchFamily="34" charset="0"/>
                <a:cs typeface="Arial" panose="020B0604020202020204" pitchFamily="34" charset="0"/>
              </a:rPr>
              <a:t>	Wehr- oder Zivildienstzeiten</a:t>
            </a:r>
          </a:p>
          <a:p>
            <a:pPr>
              <a:tabLst>
                <a:tab pos="812700" algn="l"/>
                <a:tab pos="1168256" algn="l"/>
                <a:tab pos="1257146" algn="l"/>
              </a:tabLst>
              <a:defRPr/>
            </a:pPr>
            <a:endParaRPr lang="de-DE" dirty="0">
              <a:latin typeface="Arial" panose="020B0604020202020204" pitchFamily="34" charset="0"/>
              <a:cs typeface="Arial" panose="020B0604020202020204" pitchFamily="34" charset="0"/>
            </a:endParaRPr>
          </a:p>
          <a:p>
            <a:pPr marL="742858" lvl="1" indent="-285715">
              <a:buFont typeface="Arial" pitchFamily="34" charset="0"/>
              <a:buChar char="•"/>
              <a:tabLst>
                <a:tab pos="812700" algn="l"/>
                <a:tab pos="1168256" algn="l"/>
                <a:tab pos="1257146" algn="l"/>
              </a:tabLst>
              <a:defRPr/>
            </a:pPr>
            <a:r>
              <a:rPr lang="de-DE" dirty="0">
                <a:latin typeface="Arial" panose="020B0604020202020204" pitchFamily="34" charset="0"/>
                <a:cs typeface="Arial" panose="020B0604020202020204" pitchFamily="34" charset="0"/>
              </a:rPr>
              <a:t>	Beamtenzeiten</a:t>
            </a:r>
          </a:p>
        </p:txBody>
      </p:sp>
    </p:spTree>
    <p:extLst>
      <p:ext uri="{BB962C8B-B14F-4D97-AF65-F5344CB8AC3E}">
        <p14:creationId xmlns:p14="http://schemas.microsoft.com/office/powerpoint/2010/main" val="231117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55" y="-149749"/>
            <a:ext cx="5405347" cy="2468468"/>
          </a:xfrm>
          <a:prstGeom prst="rect">
            <a:avLst/>
          </a:prstGeom>
        </p:spPr>
      </p:pic>
      <p:sp>
        <p:nvSpPr>
          <p:cNvPr id="5" name="Rectangle 2"/>
          <p:cNvSpPr txBox="1">
            <a:spLocks noChangeArrowheads="1"/>
          </p:cNvSpPr>
          <p:nvPr/>
        </p:nvSpPr>
        <p:spPr>
          <a:xfrm rot="60000">
            <a:off x="442118" y="85138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2D050"/>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II.1 Wartezeiten für die Versorgung  </a:t>
            </a:r>
          </a:p>
        </p:txBody>
      </p:sp>
      <p:sp>
        <p:nvSpPr>
          <p:cNvPr id="6" name="Textfeld 4"/>
          <p:cNvSpPr txBox="1">
            <a:spLocks noChangeArrowheads="1"/>
          </p:cNvSpPr>
          <p:nvPr/>
        </p:nvSpPr>
        <p:spPr bwMode="auto">
          <a:xfrm>
            <a:off x="456998" y="2143723"/>
            <a:ext cx="5976937"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000" dirty="0"/>
              <a:t>b) Spezielle Wartezeit nach § 118 Abs.4 LBG</a:t>
            </a:r>
          </a:p>
        </p:txBody>
      </p:sp>
      <p:sp>
        <p:nvSpPr>
          <p:cNvPr id="7" name="Textfeld 5"/>
          <p:cNvSpPr txBox="1">
            <a:spLocks noChangeArrowheads="1"/>
          </p:cNvSpPr>
          <p:nvPr/>
        </p:nvSpPr>
        <p:spPr bwMode="auto">
          <a:xfrm>
            <a:off x="456998" y="2579961"/>
            <a:ext cx="8115300" cy="12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dirty="0"/>
          </a:p>
          <a:p>
            <a:pPr marL="266700" indent="-266700" eaLnBrk="1" hangingPunct="1"/>
            <a:r>
              <a:rPr lang="de-DE" dirty="0"/>
              <a:t>	Ziffer 1: eine mindestens achtjährige ruhegehaltfähige Dienstzeit</a:t>
            </a:r>
          </a:p>
          <a:p>
            <a:pPr marL="266700" indent="-266700" eaLnBrk="1" hangingPunct="1"/>
            <a:r>
              <a:rPr lang="de-DE" dirty="0"/>
              <a:t>	und</a:t>
            </a:r>
          </a:p>
          <a:p>
            <a:pPr marL="266700" indent="-266700" eaLnBrk="1" hangingPunct="1"/>
            <a:r>
              <a:rPr lang="de-DE" dirty="0"/>
              <a:t>	Vollendung des 45. Lebensjahres</a:t>
            </a:r>
          </a:p>
        </p:txBody>
      </p:sp>
      <p:sp>
        <p:nvSpPr>
          <p:cNvPr id="8" name="Textfeld 1"/>
          <p:cNvSpPr txBox="1">
            <a:spLocks noChangeArrowheads="1"/>
          </p:cNvSpPr>
          <p:nvPr/>
        </p:nvSpPr>
        <p:spPr bwMode="auto">
          <a:xfrm>
            <a:off x="539552" y="4221088"/>
            <a:ext cx="8115300"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In die Dienstzeit einzubeziehen sind auch Zeiten, die durch Ermessens-entscheidung als ruhegehaltfähige Dienstzeit anerkannt worden sind. </a:t>
            </a:r>
          </a:p>
          <a:p>
            <a:pPr eaLnBrk="1" hangingPunct="1"/>
            <a:r>
              <a:rPr lang="de-DE" dirty="0"/>
              <a:t>Beispiel: Zeiten als Rechtsanwalt oder Zeiten im Kirchendienst nach </a:t>
            </a:r>
          </a:p>
          <a:p>
            <a:pPr eaLnBrk="1" hangingPunct="1"/>
            <a:r>
              <a:rPr lang="de-DE" dirty="0"/>
              <a:t>§ 10 LBeamtVG</a:t>
            </a:r>
          </a:p>
          <a:p>
            <a:pPr eaLnBrk="1" hangingPunct="1"/>
            <a:endParaRPr lang="de-DE" dirty="0"/>
          </a:p>
          <a:p>
            <a:pPr eaLnBrk="1" hangingPunct="1"/>
            <a:r>
              <a:rPr lang="de-DE" dirty="0"/>
              <a:t>Die Entscheidung liegt beim Dienstherrn!</a:t>
            </a:r>
          </a:p>
        </p:txBody>
      </p:sp>
    </p:spTree>
    <p:extLst>
      <p:ext uri="{BB962C8B-B14F-4D97-AF65-F5344CB8AC3E}">
        <p14:creationId xmlns:p14="http://schemas.microsoft.com/office/powerpoint/2010/main" val="217821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1" y="-26436"/>
            <a:ext cx="5275099" cy="2468468"/>
          </a:xfrm>
          <a:prstGeom prst="rect">
            <a:avLst/>
          </a:prstGeom>
        </p:spPr>
      </p:pic>
      <p:sp>
        <p:nvSpPr>
          <p:cNvPr id="5" name="Rectangle 2"/>
          <p:cNvSpPr txBox="1">
            <a:spLocks noChangeArrowheads="1"/>
          </p:cNvSpPr>
          <p:nvPr/>
        </p:nvSpPr>
        <p:spPr>
          <a:xfrm rot="60000">
            <a:off x="475405" y="943461"/>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II.1 Wartezeiten für die Versorgung  </a:t>
            </a:r>
          </a:p>
        </p:txBody>
      </p:sp>
      <p:sp>
        <p:nvSpPr>
          <p:cNvPr id="6" name="Textfeld 5"/>
          <p:cNvSpPr txBox="1"/>
          <p:nvPr/>
        </p:nvSpPr>
        <p:spPr>
          <a:xfrm>
            <a:off x="470850" y="2384030"/>
            <a:ext cx="7750175" cy="3139311"/>
          </a:xfrm>
          <a:prstGeom prst="rect">
            <a:avLst/>
          </a:prstGeom>
          <a:noFill/>
        </p:spPr>
        <p:txBody>
          <a:bodyPr lIns="91428" tIns="45715" rIns="91428" bIns="45715">
            <a:spAutoFit/>
          </a:bodyPr>
          <a:lstStyle/>
          <a:p>
            <a:pPr>
              <a:defRPr/>
            </a:pPr>
            <a:r>
              <a:rPr lang="de-DE" dirty="0">
                <a:latin typeface="Arial" panose="020B0604020202020204" pitchFamily="34" charset="0"/>
                <a:cs typeface="Arial" panose="020B0604020202020204" pitchFamily="34" charset="0"/>
              </a:rPr>
              <a:t>Nach § 81 Abs. 8 LBeamtVG sollen einbezogen werden:</a:t>
            </a:r>
          </a:p>
          <a:p>
            <a:pPr>
              <a:defRPr/>
            </a:pPr>
            <a:endParaRPr lang="de-DE" dirty="0">
              <a:latin typeface="Arial" panose="020B0604020202020204" pitchFamily="34" charset="0"/>
              <a:cs typeface="Arial" panose="020B0604020202020204" pitchFamily="34" charset="0"/>
            </a:endParaRPr>
          </a:p>
          <a:p>
            <a:pPr marL="285715" indent="-285715">
              <a:buFont typeface="Arial" pitchFamily="34" charset="0"/>
              <a:buChar char="•"/>
              <a:defRPr/>
            </a:pPr>
            <a:r>
              <a:rPr lang="de-DE" dirty="0">
                <a:latin typeface="Arial" panose="020B0604020202020204" pitchFamily="34" charset="0"/>
                <a:cs typeface="Arial" panose="020B0604020202020204" pitchFamily="34" charset="0"/>
              </a:rPr>
              <a:t>hauptberufliche Tätigkeiten oder eine Ausbildung, in der förderliche</a:t>
            </a:r>
          </a:p>
          <a:p>
            <a:pPr>
              <a:tabLst>
                <a:tab pos="266667" algn="l"/>
              </a:tabLst>
              <a:defRPr/>
            </a:pPr>
            <a:r>
              <a:rPr lang="de-DE" dirty="0">
                <a:latin typeface="Arial" panose="020B0604020202020204" pitchFamily="34" charset="0"/>
                <a:cs typeface="Arial" panose="020B0604020202020204" pitchFamily="34" charset="0"/>
              </a:rPr>
              <a:t>	Fachkenntnisse für das Amt erworben wurden</a:t>
            </a:r>
          </a:p>
          <a:p>
            <a:pPr marL="285715" indent="-285715">
              <a:buFont typeface="Arial" pitchFamily="34" charset="0"/>
              <a:buChar char="•"/>
              <a:defRPr/>
            </a:pPr>
            <a:endParaRPr lang="de-DE" dirty="0">
              <a:latin typeface="Arial" panose="020B0604020202020204" pitchFamily="34" charset="0"/>
              <a:cs typeface="Arial" panose="020B0604020202020204" pitchFamily="34" charset="0"/>
            </a:endParaRPr>
          </a:p>
          <a:p>
            <a:pPr marL="285715" indent="-285715">
              <a:buFont typeface="Arial" pitchFamily="34" charset="0"/>
              <a:buChar char="•"/>
              <a:defRPr/>
            </a:pPr>
            <a:r>
              <a:rPr lang="de-DE" dirty="0">
                <a:latin typeface="Arial" panose="020B0604020202020204" pitchFamily="34" charset="0"/>
                <a:cs typeface="Arial" panose="020B0604020202020204" pitchFamily="34" charset="0"/>
              </a:rPr>
              <a:t>höchstens bis zu 4 Jahren, davon ein Studium höchstens bis zu 855 Tagen</a:t>
            </a:r>
          </a:p>
          <a:p>
            <a:pPr marL="285715" indent="-285715">
              <a:buFont typeface="Arial" pitchFamily="34" charset="0"/>
              <a:buChar char="•"/>
              <a:defRPr/>
            </a:pPr>
            <a:endParaRPr lang="de-DE" dirty="0">
              <a:latin typeface="Arial" panose="020B0604020202020204" pitchFamily="34" charset="0"/>
              <a:cs typeface="Arial" panose="020B0604020202020204" pitchFamily="34" charset="0"/>
            </a:endParaRPr>
          </a:p>
          <a:p>
            <a:pPr>
              <a:tabLst>
                <a:tab pos="266667" algn="l"/>
              </a:tabLst>
              <a:defRPr/>
            </a:pPr>
            <a:r>
              <a:rPr lang="de-DE" dirty="0">
                <a:latin typeface="Arial" panose="020B0604020202020204" pitchFamily="34" charset="0"/>
                <a:cs typeface="Arial" panose="020B0604020202020204" pitchFamily="34" charset="0"/>
              </a:rPr>
              <a:t>	</a:t>
            </a:r>
          </a:p>
          <a:p>
            <a:pPr>
              <a:tabLst>
                <a:tab pos="266667" algn="l"/>
              </a:tabLst>
              <a:defRPr/>
            </a:pPr>
            <a:r>
              <a:rPr lang="de-DE" dirty="0">
                <a:latin typeface="Arial" panose="020B0604020202020204" pitchFamily="34" charset="0"/>
                <a:cs typeface="Arial" panose="020B0604020202020204" pitchFamily="34" charset="0"/>
              </a:rPr>
              <a:t>Hinweis: Die bisherige „Kann-Vorschrift“ ist ab dem 01.07.2016 in eine 			„Soll-Vorschrift“ geändert worden.</a:t>
            </a:r>
          </a:p>
        </p:txBody>
      </p:sp>
    </p:spTree>
    <p:extLst>
      <p:ext uri="{BB962C8B-B14F-4D97-AF65-F5344CB8AC3E}">
        <p14:creationId xmlns:p14="http://schemas.microsoft.com/office/powerpoint/2010/main" val="75816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26436"/>
            <a:ext cx="5275099" cy="2468468"/>
          </a:xfrm>
          <a:prstGeom prst="rect">
            <a:avLst/>
          </a:prstGeom>
        </p:spPr>
      </p:pic>
      <p:sp>
        <p:nvSpPr>
          <p:cNvPr id="5" name="Rectangle 2"/>
          <p:cNvSpPr txBox="1">
            <a:spLocks noChangeArrowheads="1"/>
          </p:cNvSpPr>
          <p:nvPr/>
        </p:nvSpPr>
        <p:spPr>
          <a:xfrm rot="60000">
            <a:off x="461553" y="943461"/>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II.1 Wartezeiten für die Versorgung  </a:t>
            </a:r>
          </a:p>
        </p:txBody>
      </p:sp>
      <p:sp>
        <p:nvSpPr>
          <p:cNvPr id="6" name="Textfeld 7"/>
          <p:cNvSpPr txBox="1">
            <a:spLocks noChangeArrowheads="1"/>
          </p:cNvSpPr>
          <p:nvPr/>
        </p:nvSpPr>
        <p:spPr bwMode="auto">
          <a:xfrm>
            <a:off x="582613" y="2251075"/>
            <a:ext cx="826611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1524000" algn="l"/>
              </a:tabLst>
              <a:defRPr>
                <a:solidFill>
                  <a:schemeClr val="tx1"/>
                </a:solidFill>
                <a:latin typeface="Arial" charset="0"/>
              </a:defRPr>
            </a:lvl1pPr>
            <a:lvl2pPr marL="742950" indent="-285750" defTabSz="912813" eaLnBrk="0" hangingPunct="0">
              <a:tabLst>
                <a:tab pos="1524000" algn="l"/>
              </a:tabLst>
              <a:defRPr>
                <a:solidFill>
                  <a:schemeClr val="tx1"/>
                </a:solidFill>
                <a:latin typeface="Arial" charset="0"/>
              </a:defRPr>
            </a:lvl2pPr>
            <a:lvl3pPr marL="1143000" indent="-228600" defTabSz="912813" eaLnBrk="0" hangingPunct="0">
              <a:tabLst>
                <a:tab pos="1524000" algn="l"/>
              </a:tabLst>
              <a:defRPr>
                <a:solidFill>
                  <a:schemeClr val="tx1"/>
                </a:solidFill>
                <a:latin typeface="Arial" charset="0"/>
              </a:defRPr>
            </a:lvl3pPr>
            <a:lvl4pPr marL="1600200" indent="-228600" defTabSz="912813" eaLnBrk="0" hangingPunct="0">
              <a:tabLst>
                <a:tab pos="1524000" algn="l"/>
              </a:tabLst>
              <a:defRPr>
                <a:solidFill>
                  <a:schemeClr val="tx1"/>
                </a:solidFill>
                <a:latin typeface="Arial" charset="0"/>
              </a:defRPr>
            </a:lvl4pPr>
            <a:lvl5pPr marL="2057400" indent="-228600" defTabSz="912813" eaLnBrk="0" hangingPunct="0">
              <a:tabLst>
                <a:tab pos="1524000" algn="l"/>
              </a:tabLst>
              <a:defRPr>
                <a:solidFill>
                  <a:schemeClr val="tx1"/>
                </a:solidFill>
                <a:latin typeface="Arial" charset="0"/>
              </a:defRPr>
            </a:lvl5pPr>
            <a:lvl6pPr marL="2514600" indent="-228600" defTabSz="912813" eaLnBrk="0" fontAlgn="base" hangingPunct="0">
              <a:spcBef>
                <a:spcPct val="0"/>
              </a:spcBef>
              <a:spcAft>
                <a:spcPct val="0"/>
              </a:spcAft>
              <a:tabLst>
                <a:tab pos="1524000" algn="l"/>
              </a:tabLst>
              <a:defRPr>
                <a:solidFill>
                  <a:schemeClr val="tx1"/>
                </a:solidFill>
                <a:latin typeface="Arial" charset="0"/>
              </a:defRPr>
            </a:lvl6pPr>
            <a:lvl7pPr marL="2971800" indent="-228600" defTabSz="912813" eaLnBrk="0" fontAlgn="base" hangingPunct="0">
              <a:spcBef>
                <a:spcPct val="0"/>
              </a:spcBef>
              <a:spcAft>
                <a:spcPct val="0"/>
              </a:spcAft>
              <a:tabLst>
                <a:tab pos="1524000" algn="l"/>
              </a:tabLst>
              <a:defRPr>
                <a:solidFill>
                  <a:schemeClr val="tx1"/>
                </a:solidFill>
                <a:latin typeface="Arial" charset="0"/>
              </a:defRPr>
            </a:lvl7pPr>
            <a:lvl8pPr marL="3429000" indent="-228600" defTabSz="912813" eaLnBrk="0" fontAlgn="base" hangingPunct="0">
              <a:spcBef>
                <a:spcPct val="0"/>
              </a:spcBef>
              <a:spcAft>
                <a:spcPct val="0"/>
              </a:spcAft>
              <a:tabLst>
                <a:tab pos="1524000" algn="l"/>
              </a:tabLst>
              <a:defRPr>
                <a:solidFill>
                  <a:schemeClr val="tx1"/>
                </a:solidFill>
                <a:latin typeface="Arial" charset="0"/>
              </a:defRPr>
            </a:lvl8pPr>
            <a:lvl9pPr marL="3886200" indent="-228600" defTabSz="912813" eaLnBrk="0" fontAlgn="base" hangingPunct="0">
              <a:spcBef>
                <a:spcPct val="0"/>
              </a:spcBef>
              <a:spcAft>
                <a:spcPct val="0"/>
              </a:spcAft>
              <a:tabLst>
                <a:tab pos="1524000" algn="l"/>
              </a:tabLst>
              <a:defRPr>
                <a:solidFill>
                  <a:schemeClr val="tx1"/>
                </a:solidFill>
                <a:latin typeface="Arial" charset="0"/>
              </a:defRPr>
            </a:lvl9pPr>
          </a:lstStyle>
          <a:p>
            <a:pPr eaLnBrk="1" hangingPunct="1"/>
            <a:endParaRPr lang="en-US" sz="2000" dirty="0"/>
          </a:p>
          <a:p>
            <a:pPr eaLnBrk="1" hangingPunct="1"/>
            <a:endParaRPr lang="en-US" sz="2000" dirty="0"/>
          </a:p>
          <a:p>
            <a:pPr eaLnBrk="1" hangingPunct="1"/>
            <a:r>
              <a:rPr lang="en-US" sz="2000" dirty="0"/>
              <a:t>Ziffer</a:t>
            </a:r>
            <a:r>
              <a:rPr lang="en-US" sz="2000" b="1" dirty="0"/>
              <a:t> </a:t>
            </a:r>
            <a:r>
              <a:rPr lang="en-US" sz="2000" i="1" dirty="0"/>
              <a:t>2:</a:t>
            </a:r>
            <a:r>
              <a:rPr lang="en-US" sz="2000" dirty="0"/>
              <a:t>	18 Jahre als Beamter, wenn jünger als 45 Jahre</a:t>
            </a:r>
          </a:p>
          <a:p>
            <a:pPr eaLnBrk="1" hangingPunct="1"/>
            <a:endParaRPr lang="en-US" sz="2000" dirty="0"/>
          </a:p>
          <a:p>
            <a:pPr eaLnBrk="1" hangingPunct="1"/>
            <a:r>
              <a:rPr lang="en-US" sz="2000" dirty="0"/>
              <a:t>Ziffer</a:t>
            </a:r>
            <a:r>
              <a:rPr lang="en-US" sz="2000" i="1" dirty="0"/>
              <a:t> 3:</a:t>
            </a:r>
            <a:r>
              <a:rPr lang="en-US" sz="2000" dirty="0"/>
              <a:t>	als Beamter auf Zeit eine Gesamtdienstzeit von 8 Jahren</a:t>
            </a:r>
          </a:p>
          <a:p>
            <a:pPr eaLnBrk="1" hangingPunct="1"/>
            <a:endParaRPr lang="en-US" sz="2000" dirty="0"/>
          </a:p>
        </p:txBody>
      </p:sp>
    </p:spTree>
    <p:extLst>
      <p:ext uri="{BB962C8B-B14F-4D97-AF65-F5344CB8AC3E}">
        <p14:creationId xmlns:p14="http://schemas.microsoft.com/office/powerpoint/2010/main" val="264097000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Bildschirmpräsentation (4:3)</PresentationFormat>
  <Paragraphs>486</Paragraphs>
  <Slides>49</Slides>
  <Notes>2</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3" baseType="lpstr">
      <vt:lpstr>Arial</vt:lpstr>
      <vt:lpstr>Calibri</vt:lpstr>
      <vt:lpstr>Larissa</vt:lpstr>
      <vt:lpstr>Diagramm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kvw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Anja Johanning</dc:creator>
  <cp:lastModifiedBy>Löbbel, Maria</cp:lastModifiedBy>
  <cp:revision>274</cp:revision>
  <cp:lastPrinted>2018-01-31T10:51:38Z</cp:lastPrinted>
  <dcterms:created xsi:type="dcterms:W3CDTF">2014-10-31T06:49:09Z</dcterms:created>
  <dcterms:modified xsi:type="dcterms:W3CDTF">2023-06-19T09:50:47Z</dcterms:modified>
</cp:coreProperties>
</file>