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omments/modernComment_197_D5D01B4E.xml" ContentType="application/vnd.ms-powerpoint.comments+xml"/>
  <Override PartName="/ppt/comments/modernComment_198_D013D4B0.xml" ContentType="application/vnd.ms-powerpoint.comments+xml"/>
  <Override PartName="/ppt/comments/modernComment_14B_6CF09AD8.xml" ContentType="application/vnd.ms-powerpoint.comments+xml"/>
  <Override PartName="/ppt/comments/modernComment_19A_CCCFB154.xml" ContentType="application/vnd.ms-powerpoint.comments+xml"/>
  <Override PartName="/ppt/notesSlides/notesSlide1.xml" ContentType="application/vnd.openxmlformats-officedocument.presentationml.notesSlide+xml"/>
  <Override PartName="/ppt/comments/modernComment_199_DD848C0.xml" ContentType="application/vnd.ms-powerpoint.comments+xml"/>
  <Override PartName="/ppt/comments/modernComment_16C_A1AA1E3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263" r:id="rId3"/>
    <p:sldId id="257" r:id="rId4"/>
    <p:sldId id="322" r:id="rId5"/>
    <p:sldId id="327" r:id="rId6"/>
    <p:sldId id="406" r:id="rId7"/>
    <p:sldId id="407" r:id="rId8"/>
    <p:sldId id="408" r:id="rId9"/>
    <p:sldId id="331" r:id="rId10"/>
    <p:sldId id="332" r:id="rId11"/>
    <p:sldId id="333" r:id="rId12"/>
    <p:sldId id="334" r:id="rId13"/>
    <p:sldId id="335" r:id="rId14"/>
    <p:sldId id="341" r:id="rId15"/>
    <p:sldId id="342" r:id="rId16"/>
    <p:sldId id="343" r:id="rId17"/>
    <p:sldId id="344" r:id="rId18"/>
    <p:sldId id="399" r:id="rId19"/>
    <p:sldId id="351" r:id="rId20"/>
    <p:sldId id="413" r:id="rId21"/>
    <p:sldId id="388" r:id="rId22"/>
    <p:sldId id="352" r:id="rId23"/>
    <p:sldId id="354" r:id="rId24"/>
    <p:sldId id="415" r:id="rId25"/>
    <p:sldId id="417" r:id="rId26"/>
    <p:sldId id="428" r:id="rId27"/>
    <p:sldId id="429" r:id="rId28"/>
    <p:sldId id="430" r:id="rId29"/>
    <p:sldId id="377" r:id="rId30"/>
    <p:sldId id="410" r:id="rId31"/>
    <p:sldId id="411" r:id="rId32"/>
    <p:sldId id="412" r:id="rId33"/>
    <p:sldId id="418" r:id="rId34"/>
    <p:sldId id="380" r:id="rId35"/>
    <p:sldId id="420" r:id="rId36"/>
    <p:sldId id="421" r:id="rId37"/>
    <p:sldId id="382" r:id="rId38"/>
    <p:sldId id="383" r:id="rId39"/>
    <p:sldId id="384" r:id="rId40"/>
    <p:sldId id="385" r:id="rId41"/>
    <p:sldId id="386" r:id="rId42"/>
    <p:sldId id="431" r:id="rId43"/>
    <p:sldId id="356" r:id="rId44"/>
    <p:sldId id="357" r:id="rId45"/>
    <p:sldId id="358" r:id="rId46"/>
    <p:sldId id="404" r:id="rId47"/>
    <p:sldId id="403" r:id="rId48"/>
    <p:sldId id="361" r:id="rId49"/>
    <p:sldId id="362" r:id="rId50"/>
    <p:sldId id="363" r:id="rId51"/>
    <p:sldId id="409" r:id="rId52"/>
    <p:sldId id="364" r:id="rId53"/>
    <p:sldId id="365" r:id="rId54"/>
    <p:sldId id="366" r:id="rId55"/>
    <p:sldId id="367" r:id="rId56"/>
    <p:sldId id="368" r:id="rId57"/>
    <p:sldId id="369" r:id="rId58"/>
    <p:sldId id="370" r:id="rId59"/>
    <p:sldId id="371" r:id="rId60"/>
    <p:sldId id="372" r:id="rId61"/>
    <p:sldId id="376" r:id="rId62"/>
  </p:sldIdLst>
  <p:sldSz cx="9144000" cy="6858000" type="screen4x3"/>
  <p:notesSz cx="67945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4EDAB-AFAE-1F14-1DC2-79C3D3705017}" name="Bresgott, Heike" initials="BH" userId="S::bresgott@kvw-muenster.de::71d85594-bda4-4695-aa61-a5f48a935c6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4C11C"/>
    <a:srgbClr val="004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4B_6CF09AD8.xml><?xml version="1.0" encoding="utf-8"?>
<p188:cmLst xmlns:a="http://schemas.openxmlformats.org/drawingml/2006/main" xmlns:r="http://schemas.openxmlformats.org/officeDocument/2006/relationships" xmlns:p188="http://schemas.microsoft.com/office/powerpoint/2018/8/main">
  <p188:cm id="{E0D98840-9BB4-48FC-83C8-6CCE1138F00F}" authorId="{B214EDAB-AFAE-1F14-1DC2-79C3D3705017}" created="2023-07-20T12:46:42.156">
    <ac:deMkLst xmlns:ac="http://schemas.microsoft.com/office/drawing/2013/main/command">
      <pc:docMk xmlns:pc="http://schemas.microsoft.com/office/powerpoint/2013/main/command"/>
      <pc:sldMk xmlns:pc="http://schemas.microsoft.com/office/powerpoint/2013/main/command" cId="1827707608" sldId="331"/>
      <ac:spMk id="6" creationId="{00000000-0000-0000-0000-000000000000}"/>
    </ac:deMkLst>
    <p188:txBody>
      <a:bodyPr/>
      <a:lstStyle/>
      <a:p>
        <a:r>
          <a:rPr lang="de-DE"/>
          <a:t>Angestelltenzeiten im öffentlichen Dienst</a:t>
        </a:r>
      </a:p>
    </p188:txBody>
  </p188:cm>
</p188:cmLst>
</file>

<file path=ppt/comments/modernComment_16C_A1AA1E30.xml><?xml version="1.0" encoding="utf-8"?>
<p188:cmLst xmlns:a="http://schemas.openxmlformats.org/drawingml/2006/main" xmlns:r="http://schemas.openxmlformats.org/officeDocument/2006/relationships" xmlns:p188="http://schemas.microsoft.com/office/powerpoint/2018/8/main">
  <p188:cm id="{BC280B4D-6011-4774-9B2B-C6FF93D956F9}" authorId="{B214EDAB-AFAE-1F14-1DC2-79C3D3705017}" created="2023-07-20T13:00:09.421">
    <pc:sldMkLst xmlns:pc="http://schemas.microsoft.com/office/powerpoint/2013/main/command">
      <pc:docMk/>
      <pc:sldMk cId="2712280624" sldId="364"/>
    </pc:sldMkLst>
    <p188:txBody>
      <a:bodyPr/>
      <a:lstStyle/>
      <a:p>
        <a:r>
          <a:rPr lang="de-DE"/>
          <a:t>Hinweis auf die Ausnahmeregelung bis 31.12.2024?</a:t>
        </a:r>
      </a:p>
    </p188:txBody>
  </p188:cm>
</p188:cmLst>
</file>

<file path=ppt/comments/modernComment_197_D5D01B4E.xml><?xml version="1.0" encoding="utf-8"?>
<p188:cmLst xmlns:a="http://schemas.openxmlformats.org/drawingml/2006/main" xmlns:r="http://schemas.openxmlformats.org/officeDocument/2006/relationships" xmlns:p188="http://schemas.microsoft.com/office/powerpoint/2018/8/main">
  <p188:cm id="{49868200-079D-4DF7-B1C5-586BCA24DBD6}" authorId="{B214EDAB-AFAE-1F14-1DC2-79C3D3705017}" created="2023-07-20T12:44:51.717">
    <ac:deMkLst xmlns:ac="http://schemas.microsoft.com/office/drawing/2013/main/command">
      <pc:docMk xmlns:pc="http://schemas.microsoft.com/office/powerpoint/2013/main/command"/>
      <pc:sldMk xmlns:pc="http://schemas.microsoft.com/office/powerpoint/2013/main/command" cId="3587185486" sldId="407"/>
      <ac:spMk id="7" creationId="{00000000-0000-0000-0000-000000000000}"/>
    </ac:deMkLst>
    <p188:txBody>
      <a:bodyPr/>
      <a:lstStyle/>
      <a:p>
        <a:r>
          <a:rPr lang="de-DE"/>
          <a:t>…. In den Ruhestand versetzt werden</a:t>
        </a:r>
      </a:p>
    </p188:txBody>
  </p188:cm>
</p188:cmLst>
</file>

<file path=ppt/comments/modernComment_198_D013D4B0.xml><?xml version="1.0" encoding="utf-8"?>
<p188:cmLst xmlns:a="http://schemas.openxmlformats.org/drawingml/2006/main" xmlns:r="http://schemas.openxmlformats.org/officeDocument/2006/relationships" xmlns:p188="http://schemas.microsoft.com/office/powerpoint/2018/8/main">
  <p188:cm id="{5B7910D6-BA18-47B8-B205-A17DA39874DA}" authorId="{B214EDAB-AFAE-1F14-1DC2-79C3D3705017}" created="2023-07-20T12:45:44.221">
    <ac:deMkLst xmlns:ac="http://schemas.microsoft.com/office/drawing/2013/main/command">
      <pc:docMk xmlns:pc="http://schemas.microsoft.com/office/powerpoint/2013/main/command"/>
      <pc:sldMk xmlns:pc="http://schemas.microsoft.com/office/powerpoint/2013/main/command" cId="3490960560" sldId="408"/>
      <ac:spMk id="7" creationId="{00000000-0000-0000-0000-000000000000}"/>
    </ac:deMkLst>
    <p188:txBody>
      <a:bodyPr/>
      <a:lstStyle/>
      <a:p>
        <a:r>
          <a:rPr lang="de-DE"/>
          <a:t>Ist der Beigeordnete in Ruhestand zu versetzen.</a:t>
        </a:r>
      </a:p>
    </p188:txBody>
  </p188:cm>
</p188:cmLst>
</file>

<file path=ppt/comments/modernComment_199_DD848C0.xml><?xml version="1.0" encoding="utf-8"?>
<p188:cmLst xmlns:a="http://schemas.openxmlformats.org/drawingml/2006/main" xmlns:r="http://schemas.openxmlformats.org/officeDocument/2006/relationships" xmlns:p188="http://schemas.microsoft.com/office/powerpoint/2018/8/main">
  <p188:cm id="{7C55691A-15F7-4FE7-9190-BD08E9E35212}" authorId="{B214EDAB-AFAE-1F14-1DC2-79C3D3705017}" created="2023-07-20T12:57:36.463">
    <ac:deMkLst xmlns:ac="http://schemas.microsoft.com/office/drawing/2013/main/command">
      <pc:docMk xmlns:pc="http://schemas.microsoft.com/office/powerpoint/2013/main/command"/>
      <pc:sldMk xmlns:pc="http://schemas.microsoft.com/office/powerpoint/2013/main/command" cId="232278208" sldId="409"/>
      <ac:spMk id="6" creationId="{00000000-0000-0000-0000-000000000000}"/>
    </ac:deMkLst>
    <p188:txBody>
      <a:bodyPr/>
      <a:lstStyle/>
      <a:p>
        <a:r>
          <a:rPr lang="de-DE"/>
          <a:t>Sollen hier BM/LR mit drinbleiben?</a:t>
        </a:r>
      </a:p>
    </p188:txBody>
  </p188:cm>
</p188:cmLst>
</file>

<file path=ppt/comments/modernComment_19A_CCCFB154.xml><?xml version="1.0" encoding="utf-8"?>
<p188:cmLst xmlns:a="http://schemas.openxmlformats.org/drawingml/2006/main" xmlns:r="http://schemas.openxmlformats.org/officeDocument/2006/relationships" xmlns:p188="http://schemas.microsoft.com/office/powerpoint/2018/8/main">
  <p188:cm id="{8E03A244-F815-4CD9-ACAF-A5AA3CAC0250}" authorId="{B214EDAB-AFAE-1F14-1DC2-79C3D3705017}" created="2023-07-20T12:51:39.931">
    <ac:deMkLst xmlns:ac="http://schemas.microsoft.com/office/drawing/2013/main/command">
      <pc:docMk xmlns:pc="http://schemas.microsoft.com/office/powerpoint/2013/main/command"/>
      <pc:sldMk xmlns:pc="http://schemas.microsoft.com/office/powerpoint/2013/main/command" cId="3436163412" sldId="410"/>
      <ac:spMk id="6" creationId="{00000000-0000-0000-0000-000000000000}"/>
    </ac:deMkLst>
    <p188:txBody>
      <a:bodyPr/>
      <a:lstStyle/>
      <a:p>
        <a:r>
          <a:rPr lang="de-DE"/>
          <a:t>Es gilt: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FC209F8B-7DFB-4F72-AE90-8A419DCB583C}" type="datetimeFigureOut">
              <a:rPr lang="de-DE" smtClean="0"/>
              <a:t>27.07.2023</a:t>
            </a:fld>
            <a:endParaRPr lang="de-DE" dirty="0"/>
          </a:p>
        </p:txBody>
      </p:sp>
      <p:sp>
        <p:nvSpPr>
          <p:cNvPr id="4" name="Folienbildplatzhalt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E18E3FD0-AFE1-488D-A5D1-B9E81EC45CC1}" type="slidenum">
              <a:rPr lang="de-DE" smtClean="0"/>
              <a:t>‹Nr.›</a:t>
            </a:fld>
            <a:endParaRPr lang="de-DE" dirty="0"/>
          </a:p>
        </p:txBody>
      </p:sp>
    </p:spTree>
    <p:extLst>
      <p:ext uri="{BB962C8B-B14F-4D97-AF65-F5344CB8AC3E}">
        <p14:creationId xmlns:p14="http://schemas.microsoft.com/office/powerpoint/2010/main" val="300899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25B4D3-0AF0-48F0-B2D4-D6E854A5520B}" type="slidenum">
              <a:rPr lang="de-DE" altLang="de-DE">
                <a:solidFill>
                  <a:prstClr val="black"/>
                </a:solidFill>
              </a:rPr>
              <a:pPr eaLnBrk="1" hangingPunct="1"/>
              <a:t>47</a:t>
            </a:fld>
            <a:endParaRPr lang="de-DE" altLang="de-DE" dirty="0">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de-DE" alt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5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04864"/>
            <a:ext cx="8229600" cy="3921299"/>
          </a:xfrm>
        </p:spPr>
        <p:txBody>
          <a:bodyPr/>
          <a:lstStyle>
            <a:lvl1pPr>
              <a:buClr>
                <a:srgbClr val="94C11C"/>
              </a:buClr>
              <a:defRPr>
                <a:solidFill>
                  <a:srgbClr val="00474D"/>
                </a:solidFill>
                <a:latin typeface="Arial" panose="020B0604020202020204" pitchFamily="34" charset="0"/>
                <a:cs typeface="Arial" panose="020B0604020202020204" pitchFamily="34" charset="0"/>
              </a:defRPr>
            </a:lvl1pPr>
            <a:lvl2pPr>
              <a:buClr>
                <a:srgbClr val="94C11C"/>
              </a:buClr>
              <a:defRPr>
                <a:solidFill>
                  <a:srgbClr val="00474D"/>
                </a:solidFill>
                <a:latin typeface="Arial" panose="020B0604020202020204" pitchFamily="34" charset="0"/>
                <a:cs typeface="Arial" panose="020B0604020202020204" pitchFamily="34" charset="0"/>
              </a:defRPr>
            </a:lvl2pPr>
            <a:lvl3pPr>
              <a:buClr>
                <a:srgbClr val="94C11C"/>
              </a:buClr>
              <a:defRPr>
                <a:solidFill>
                  <a:srgbClr val="00474D"/>
                </a:solidFill>
                <a:latin typeface="Arial" panose="020B0604020202020204" pitchFamily="34" charset="0"/>
                <a:cs typeface="Arial" panose="020B0604020202020204" pitchFamily="34" charset="0"/>
              </a:defRPr>
            </a:lvl3pPr>
            <a:lvl4pPr>
              <a:buClr>
                <a:srgbClr val="94C11C"/>
              </a:buClr>
              <a:defRPr>
                <a:solidFill>
                  <a:srgbClr val="00474D"/>
                </a:solidFill>
                <a:latin typeface="Arial" panose="020B0604020202020204" pitchFamily="34" charset="0"/>
                <a:cs typeface="Arial" panose="020B0604020202020204" pitchFamily="34" charset="0"/>
              </a:defRPr>
            </a:lvl4pPr>
            <a:lvl5pPr>
              <a:buClr>
                <a:srgbClr val="94C11C"/>
              </a:buClr>
              <a:defRPr>
                <a:solidFill>
                  <a:srgbClr val="00474D"/>
                </a:solidFill>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a:xfrm>
            <a:off x="3124200" y="6237312"/>
            <a:ext cx="3103984" cy="365125"/>
          </a:xfrm>
        </p:spPr>
        <p:txBody>
          <a:bodyPr/>
          <a:lstStyle>
            <a:lvl1pPr>
              <a:defRPr sz="1000">
                <a:latin typeface="Arial" panose="020B0604020202020204" pitchFamily="34" charset="0"/>
                <a:cs typeface="Arial" panose="020B0604020202020204" pitchFamily="34" charset="0"/>
              </a:defRPr>
            </a:lvl1pPr>
          </a:lstStyle>
          <a:p>
            <a:r>
              <a:rPr lang="de-DE" dirty="0"/>
              <a:t>Judith Pirscher // Regionalkonferenz // 18.11.2014</a:t>
            </a:r>
          </a:p>
        </p:txBody>
      </p:sp>
      <p:sp>
        <p:nvSpPr>
          <p:cNvPr id="6" name="Foliennummernplatzhalt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89C6A81C-63B9-436E-AED0-D2BEF7D9E2B1}" type="slidenum">
              <a:rPr lang="de-DE" smtClean="0"/>
              <a:pPr/>
              <a:t>‹Nr.›</a:t>
            </a:fld>
            <a:endParaRPr lang="de-DE" dirty="0"/>
          </a:p>
        </p:txBody>
      </p:sp>
    </p:spTree>
    <p:extLst>
      <p:ext uri="{BB962C8B-B14F-4D97-AF65-F5344CB8AC3E}">
        <p14:creationId xmlns:p14="http://schemas.microsoft.com/office/powerpoint/2010/main" val="52571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716680"/>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57200" y="2060848"/>
            <a:ext cx="8229600" cy="39204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2627784" y="6237312"/>
            <a:ext cx="3744416"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de-DE" dirty="0"/>
              <a:t>Judith Pirscher // Regionalkonferenz // 18.11.2014</a:t>
            </a:r>
          </a:p>
        </p:txBody>
      </p:sp>
      <p:sp>
        <p:nvSpPr>
          <p:cNvPr id="6" name="Foliennummernplatzhalter 5"/>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9C6A81C-63B9-436E-AED0-D2BEF7D9E2B1}" type="slidenum">
              <a:rPr lang="de-DE" smtClean="0"/>
              <a:pPr/>
              <a:t>‹Nr.›</a:t>
            </a:fld>
            <a:endParaRPr lang="de-DE" dirty="0"/>
          </a:p>
        </p:txBody>
      </p:sp>
      <p:pic>
        <p:nvPicPr>
          <p:cNvPr id="7" name="Picture 20" descr="KVW_Logo_BM.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9233" y="6237312"/>
            <a:ext cx="700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4"/>
          <p:cNvCxnSpPr>
            <a:cxnSpLocks noChangeShapeType="1"/>
          </p:cNvCxnSpPr>
          <p:nvPr userDrawn="1"/>
        </p:nvCxnSpPr>
        <p:spPr bwMode="auto">
          <a:xfrm>
            <a:off x="467544" y="6165304"/>
            <a:ext cx="8208912" cy="0"/>
          </a:xfrm>
          <a:prstGeom prst="line">
            <a:avLst/>
          </a:prstGeom>
          <a:noFill/>
          <a:ln w="6350" algn="ctr">
            <a:solidFill>
              <a:schemeClr val="tx1">
                <a:lumMod val="65000"/>
                <a:lumOff val="35000"/>
              </a:scheme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2025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spcBef>
          <a:spcPct val="0"/>
        </a:spcBef>
        <a:buNone/>
        <a:defRPr sz="4000" kern="1200">
          <a:solidFill>
            <a:srgbClr val="00474D"/>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94C11C"/>
        </a:buClr>
        <a:buFont typeface="Arial" panose="020B0604020202020204" pitchFamily="34" charset="0"/>
        <a:buChar char="•"/>
        <a:defRPr sz="3000" kern="1200">
          <a:solidFill>
            <a:srgbClr val="00474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94C11C"/>
        </a:buClr>
        <a:buFont typeface="Arial" panose="020B0604020202020204" pitchFamily="34" charset="0"/>
        <a:buChar char="–"/>
        <a:defRPr sz="2800" kern="1200">
          <a:solidFill>
            <a:srgbClr val="0047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94C11C"/>
        </a:buClr>
        <a:buFont typeface="Arial" panose="020B0604020202020204" pitchFamily="34" charset="0"/>
        <a:buChar char="•"/>
        <a:defRPr sz="2600" kern="1200">
          <a:solidFill>
            <a:srgbClr val="0047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4C11C"/>
        </a:buClr>
        <a:buFont typeface="Arial" panose="020B0604020202020204" pitchFamily="34" charset="0"/>
        <a:buChar char="–"/>
        <a:defRPr sz="2600" kern="1200">
          <a:solidFill>
            <a:srgbClr val="0047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94C11C"/>
        </a:buClr>
        <a:buFont typeface="Arial" panose="020B0604020202020204" pitchFamily="34" charset="0"/>
        <a:buChar char="»"/>
        <a:defRPr sz="2600" kern="1200">
          <a:solidFill>
            <a:srgbClr val="0047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9A_CCCFB15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99_DD848C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6C_A1AA1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97_D5D01B4E.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98_D013D4B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4B_6CF09AD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kvw_bg_130212_tit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43037"/>
            <a:ext cx="10080625" cy="7560469"/>
          </a:xfrm>
          <a:prstGeom prst="rect">
            <a:avLst/>
          </a:prstGeom>
        </p:spPr>
      </p:pic>
      <p:sp>
        <p:nvSpPr>
          <p:cNvPr id="4" name="Titel 1"/>
          <p:cNvSpPr txBox="1">
            <a:spLocks/>
          </p:cNvSpPr>
          <p:nvPr/>
        </p:nvSpPr>
        <p:spPr bwMode="auto">
          <a:xfrm>
            <a:off x="17377" y="2708920"/>
            <a:ext cx="10080625" cy="5612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06475" rtl="0" eaLnBrk="1" fontAlgn="base" hangingPunct="1">
              <a:spcBef>
                <a:spcPct val="0"/>
              </a:spcBef>
              <a:spcAft>
                <a:spcPct val="0"/>
              </a:spcAft>
              <a:defRPr sz="3500" b="1" kern="1200" baseline="0" smtClean="0">
                <a:solidFill>
                  <a:srgbClr val="94C11C"/>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87425"/>
            <a:r>
              <a:rPr lang="de-DE" sz="5400" dirty="0">
                <a:solidFill>
                  <a:srgbClr val="00474D"/>
                </a:solidFill>
                <a:latin typeface="Arial" panose="020B0604020202020204" pitchFamily="34" charset="0"/>
                <a:cs typeface="Arial" panose="020B0604020202020204" pitchFamily="34" charset="0"/>
              </a:rPr>
              <a:t>Pensionsansprüche </a:t>
            </a:r>
            <a:br>
              <a:rPr lang="de-DE" sz="5400" dirty="0">
                <a:solidFill>
                  <a:srgbClr val="00474D"/>
                </a:solidFill>
                <a:latin typeface="Arial" panose="020B0604020202020204" pitchFamily="34" charset="0"/>
                <a:cs typeface="Arial" panose="020B0604020202020204" pitchFamily="34" charset="0"/>
              </a:rPr>
            </a:br>
            <a:r>
              <a:rPr lang="de-DE" sz="4000" b="0" dirty="0">
                <a:solidFill>
                  <a:srgbClr val="00474D"/>
                </a:solidFill>
                <a:latin typeface="Arial" panose="020B0604020202020204" pitchFamily="34" charset="0"/>
                <a:cs typeface="Arial" panose="020B0604020202020204" pitchFamily="34" charset="0"/>
              </a:rPr>
              <a:t>Beigeordnete/Kreisdirektoren </a:t>
            </a:r>
          </a:p>
          <a:p>
            <a:pPr marL="987425"/>
            <a:endParaRPr lang="de-DE" sz="5400" dirty="0">
              <a:solidFill>
                <a:srgbClr val="00474D"/>
              </a:solidFill>
            </a:endParaRPr>
          </a:p>
          <a:p>
            <a:pPr marL="987425"/>
            <a:r>
              <a:rPr lang="de-DE" sz="1200" b="0" dirty="0">
                <a:solidFill>
                  <a:srgbClr val="00474D"/>
                </a:solidFill>
                <a:latin typeface="Arial" panose="020B0604020202020204" pitchFamily="34" charset="0"/>
                <a:cs typeface="Arial" panose="020B0604020202020204" pitchFamily="34" charset="0"/>
              </a:rPr>
              <a:t>Stand Juni 2023</a:t>
            </a:r>
          </a:p>
        </p:txBody>
      </p:sp>
    </p:spTree>
    <p:extLst>
      <p:ext uri="{BB962C8B-B14F-4D97-AF65-F5344CB8AC3E}">
        <p14:creationId xmlns:p14="http://schemas.microsoft.com/office/powerpoint/2010/main" val="423910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II.2 Wartezeiten für die Versorgung  </a:t>
            </a:r>
          </a:p>
        </p:txBody>
      </p:sp>
      <p:sp>
        <p:nvSpPr>
          <p:cNvPr id="6" name="Textfeld 5"/>
          <p:cNvSpPr txBox="1"/>
          <p:nvPr/>
        </p:nvSpPr>
        <p:spPr>
          <a:xfrm>
            <a:off x="455308" y="2276872"/>
            <a:ext cx="8221148" cy="3939530"/>
          </a:xfrm>
          <a:prstGeom prst="rect">
            <a:avLst/>
          </a:prstGeom>
          <a:noFill/>
        </p:spPr>
        <p:txBody>
          <a:bodyPr wrap="square" lIns="91428" tIns="45715" rIns="91428" bIns="45715">
            <a:spAutoFit/>
          </a:bodyPr>
          <a:lstStyle/>
          <a:p>
            <a:pPr>
              <a:defRPr/>
            </a:pPr>
            <a:endParaRPr lang="de-DE" sz="2000" b="1" dirty="0">
              <a:latin typeface="Arial" panose="020B0604020202020204" pitchFamily="34" charset="0"/>
              <a:cs typeface="Arial" panose="020B0604020202020204" pitchFamily="34" charset="0"/>
            </a:endParaRPr>
          </a:p>
          <a:p>
            <a:pPr>
              <a:tabLst>
                <a:tab pos="533334" algn="l"/>
              </a:tabLst>
              <a:defRPr/>
            </a:pPr>
            <a:r>
              <a:rPr lang="de-DE" dirty="0">
                <a:latin typeface="Arial" panose="020B0604020202020204" pitchFamily="34" charset="0"/>
                <a:cs typeface="Arial" panose="020B0604020202020204" pitchFamily="34" charset="0"/>
              </a:rPr>
              <a:t>b) Besondere Wartezeit nach § 31 Abs. 3 LBG</a:t>
            </a:r>
          </a:p>
          <a:p>
            <a:pPr>
              <a:tabLst>
                <a:tab pos="533334" algn="l"/>
              </a:tabLst>
              <a:defRPr/>
            </a:pPr>
            <a:endParaRPr lang="de-DE" dirty="0">
              <a:latin typeface="Arial" panose="020B0604020202020204" pitchFamily="34" charset="0"/>
              <a:cs typeface="Arial" panose="020B0604020202020204" pitchFamily="34" charset="0"/>
            </a:endParaRPr>
          </a:p>
          <a:p>
            <a:pPr>
              <a:tabLst>
                <a:tab pos="266667" algn="l"/>
              </a:tabLst>
              <a:defRPr/>
            </a:pPr>
            <a:r>
              <a:rPr lang="de-DE" dirty="0">
                <a:latin typeface="Arial" panose="020B0604020202020204" pitchFamily="34" charset="0"/>
                <a:cs typeface="Arial" panose="020B0604020202020204" pitchFamily="34" charset="0"/>
              </a:rPr>
              <a:t>	Beigeordnete treten mit dem Ende der Amtszeit in den Ruhestand, wenn </a:t>
            </a:r>
          </a:p>
          <a:p>
            <a:pPr>
              <a:tabLst>
                <a:tab pos="266667" algn="l"/>
              </a:tabLst>
              <a:defRPr/>
            </a:pPr>
            <a:r>
              <a:rPr lang="de-DE" dirty="0">
                <a:latin typeface="Arial" panose="020B0604020202020204" pitchFamily="34" charset="0"/>
                <a:cs typeface="Arial" panose="020B0604020202020204" pitchFamily="34" charset="0"/>
              </a:rPr>
              <a:t>	sie insgesamt eine mindestens zehnjährige ruhegehaltfähige Dienstzeit 	abgeleistet haben.</a:t>
            </a:r>
          </a:p>
          <a:p>
            <a:pPr>
              <a:tabLst>
                <a:tab pos="266667" algn="l"/>
              </a:tabLst>
              <a:defRPr/>
            </a:pPr>
            <a:endParaRPr lang="de-DE" dirty="0">
              <a:latin typeface="Arial" panose="020B0604020202020204" pitchFamily="34" charset="0"/>
              <a:cs typeface="Arial" panose="020B0604020202020204" pitchFamily="34" charset="0"/>
            </a:endParaRPr>
          </a:p>
          <a:p>
            <a:pPr>
              <a:tabLst>
                <a:tab pos="266667" algn="l"/>
              </a:tabLst>
              <a:defRPr/>
            </a:pPr>
            <a:r>
              <a:rPr lang="de-DE" dirty="0">
                <a:latin typeface="Arial" panose="020B0604020202020204" pitchFamily="34" charset="0"/>
                <a:cs typeface="Arial" panose="020B0604020202020204" pitchFamily="34" charset="0"/>
              </a:rPr>
              <a:t>	In diese Wartezeit sind auch z. B. förderliche Zeiten nach </a:t>
            </a:r>
          </a:p>
          <a:p>
            <a:pPr>
              <a:tabLst>
                <a:tab pos="266667" algn="l"/>
              </a:tabLst>
              <a:defRPr/>
            </a:pPr>
            <a:r>
              <a:rPr lang="de-DE" dirty="0">
                <a:latin typeface="Arial" panose="020B0604020202020204" pitchFamily="34" charset="0"/>
                <a:cs typeface="Arial" panose="020B0604020202020204" pitchFamily="34" charset="0"/>
              </a:rPr>
              <a:t>	§ 81 Abs. 8 LBeamtVG einzubeziehen.</a:t>
            </a:r>
          </a:p>
          <a:p>
            <a:pPr>
              <a:tabLst>
                <a:tab pos="266667" algn="l"/>
              </a:tabLst>
              <a:defRPr/>
            </a:pPr>
            <a:endParaRPr lang="de-DE" dirty="0">
              <a:latin typeface="Arial" panose="020B0604020202020204" pitchFamily="34" charset="0"/>
              <a:cs typeface="Arial" panose="020B0604020202020204" pitchFamily="34" charset="0"/>
            </a:endParaRPr>
          </a:p>
          <a:p>
            <a:pPr>
              <a:tabLst>
                <a:tab pos="266667" algn="l"/>
              </a:tabLst>
              <a:defRPr/>
            </a:pPr>
            <a:r>
              <a:rPr lang="de-DE" dirty="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Hinweis: Ein Beigeordneter ist verpflichtet eine erste und zweite Wiederwahl 	anzunehmen, wenn er spätestens drei Monate vor Ablauf der Amtszeit 	wiedergewählt wird (Ausnahme: wichtiger Grund; § 71 Abs. 5 GO)</a:t>
            </a:r>
            <a:endParaRPr lang="de-DE" dirty="0">
              <a:latin typeface="Arial" panose="020B0604020202020204" pitchFamily="34" charset="0"/>
              <a:cs typeface="Arial" panose="020B0604020202020204" pitchFamily="34" charset="0"/>
            </a:endParaRPr>
          </a:p>
          <a:p>
            <a:pPr>
              <a:tabLst>
                <a:tab pos="355556" algn="l"/>
              </a:tabLst>
              <a:defRPr/>
            </a:pPr>
            <a:r>
              <a:rPr lang="de-DE"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5610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086673"/>
          </a:xfrm>
          <a:prstGeom prst="rect">
            <a:avLst/>
          </a:prstGeom>
        </p:spPr>
      </p:pic>
      <p:sp>
        <p:nvSpPr>
          <p:cNvPr id="5" name="Rectangle 2"/>
          <p:cNvSpPr txBox="1">
            <a:spLocks noChangeArrowheads="1"/>
          </p:cNvSpPr>
          <p:nvPr/>
        </p:nvSpPr>
        <p:spPr>
          <a:xfrm rot="21293211">
            <a:off x="476984" y="90898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II.2 Wartezeiten für die Versorgung  </a:t>
            </a:r>
          </a:p>
        </p:txBody>
      </p:sp>
      <p:sp>
        <p:nvSpPr>
          <p:cNvPr id="6" name="Textfeld 2"/>
          <p:cNvSpPr txBox="1">
            <a:spLocks noChangeArrowheads="1"/>
          </p:cNvSpPr>
          <p:nvPr/>
        </p:nvSpPr>
        <p:spPr bwMode="auto">
          <a:xfrm>
            <a:off x="384232" y="2060848"/>
            <a:ext cx="71866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b="1" dirty="0"/>
              <a:t>Beispiel:</a:t>
            </a:r>
          </a:p>
          <a:p>
            <a:pPr eaLnBrk="1" hangingPunct="1"/>
            <a:endParaRPr lang="de-DE" sz="2000" b="1" dirty="0"/>
          </a:p>
          <a:p>
            <a:pPr eaLnBrk="1" hangingPunct="1"/>
            <a:r>
              <a:rPr lang="de-DE" dirty="0"/>
              <a:t>Beigeordneter, geb. 18.09.1976</a:t>
            </a:r>
          </a:p>
          <a:p>
            <a:pPr eaLnBrk="1" hangingPunct="1"/>
            <a:r>
              <a:rPr lang="de-DE" dirty="0"/>
              <a:t>ernannt zum 		01.03.2016</a:t>
            </a:r>
          </a:p>
          <a:p>
            <a:pPr eaLnBrk="1" hangingPunct="1"/>
            <a:r>
              <a:rPr lang="de-DE" dirty="0"/>
              <a:t>Ende der Wahlzeit	28.02.2024</a:t>
            </a:r>
          </a:p>
          <a:p>
            <a:pPr eaLnBrk="1" hangingPunct="1"/>
            <a:endParaRPr lang="de-DE" dirty="0"/>
          </a:p>
          <a:p>
            <a:pPr eaLnBrk="1" hangingPunct="1"/>
            <a:r>
              <a:rPr lang="de-DE" b="1" dirty="0"/>
              <a:t>Werdegang</a:t>
            </a:r>
          </a:p>
          <a:p>
            <a:pPr eaLnBrk="1" hangingPunct="1"/>
            <a:endParaRPr lang="de-DE" dirty="0"/>
          </a:p>
          <a:p>
            <a:pPr eaLnBrk="1" hangingPunct="1"/>
            <a:r>
              <a:rPr lang="de-DE" dirty="0"/>
              <a:t>Wehrdienst		01.07.1997 – 30.06.1998</a:t>
            </a:r>
          </a:p>
          <a:p>
            <a:pPr eaLnBrk="1" hangingPunct="1"/>
            <a:endParaRPr lang="de-DE" dirty="0"/>
          </a:p>
          <a:p>
            <a:pPr eaLnBrk="1" hangingPunct="1"/>
            <a:r>
              <a:rPr lang="de-DE" dirty="0"/>
              <a:t>Studium			01.10.1998 – 30.09.2004</a:t>
            </a:r>
          </a:p>
          <a:p>
            <a:pPr eaLnBrk="1" hangingPunct="1"/>
            <a:endParaRPr lang="de-DE" dirty="0"/>
          </a:p>
          <a:p>
            <a:pPr eaLnBrk="1" hangingPunct="1"/>
            <a:r>
              <a:rPr lang="de-DE" dirty="0"/>
              <a:t>Angestellter bei </a:t>
            </a:r>
          </a:p>
          <a:p>
            <a:pPr eaLnBrk="1" hangingPunct="1"/>
            <a:r>
              <a:rPr lang="de-DE" dirty="0"/>
              <a:t>einer Versicherung	01.10.2004 – 28.02.2016	</a:t>
            </a:r>
          </a:p>
        </p:txBody>
      </p:sp>
    </p:spTree>
    <p:extLst>
      <p:ext uri="{BB962C8B-B14F-4D97-AF65-F5344CB8AC3E}">
        <p14:creationId xmlns:p14="http://schemas.microsoft.com/office/powerpoint/2010/main" val="146721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II.2 Wartezeiten für die Versorgung  </a:t>
            </a:r>
          </a:p>
        </p:txBody>
      </p:sp>
      <p:sp>
        <p:nvSpPr>
          <p:cNvPr id="6" name="Textfeld 5"/>
          <p:cNvSpPr txBox="1"/>
          <p:nvPr/>
        </p:nvSpPr>
        <p:spPr>
          <a:xfrm>
            <a:off x="326363" y="2449340"/>
            <a:ext cx="7900988" cy="1754316"/>
          </a:xfrm>
          <a:prstGeom prst="rect">
            <a:avLst/>
          </a:prstGeom>
          <a:noFill/>
        </p:spPr>
        <p:txBody>
          <a:bodyPr lIns="91428" tIns="45715" rIns="91428" bIns="45715">
            <a:spAutoFit/>
          </a:bodyPr>
          <a:lstStyle/>
          <a:p>
            <a:pPr marL="342858" indent="-342858">
              <a:buFontTx/>
              <a:buAutoNum type="alphaLcParenR"/>
              <a:defRPr/>
            </a:pPr>
            <a:r>
              <a:rPr lang="de-DE" dirty="0">
                <a:latin typeface="Arial" panose="020B0604020202020204" pitchFamily="34" charset="0"/>
                <a:cs typeface="Arial" panose="020B0604020202020204" pitchFamily="34" charset="0"/>
              </a:rPr>
              <a:t>Die Wartezeit nach § 4 LBeamtVG ist erfüllt</a:t>
            </a:r>
          </a:p>
          <a:p>
            <a:pPr marL="342858" indent="-342858">
              <a:buFontTx/>
              <a:buAutoNum type="alphaLcParenR"/>
              <a:defRPr/>
            </a:pPr>
            <a:endParaRPr lang="de-DE" dirty="0">
              <a:latin typeface="Arial" panose="020B0604020202020204" pitchFamily="34" charset="0"/>
              <a:cs typeface="Arial" panose="020B0604020202020204" pitchFamily="34" charset="0"/>
            </a:endParaRPr>
          </a:p>
          <a:p>
            <a:pPr>
              <a:tabLst>
                <a:tab pos="355556" algn="l"/>
              </a:tabLst>
              <a:defRPr/>
            </a:pPr>
            <a:r>
              <a:rPr lang="de-DE" dirty="0">
                <a:latin typeface="Arial" panose="020B0604020202020204" pitchFamily="34" charset="0"/>
                <a:cs typeface="Arial" panose="020B0604020202020204" pitchFamily="34" charset="0"/>
              </a:rPr>
              <a:t>	aber:</a:t>
            </a:r>
          </a:p>
          <a:p>
            <a:pPr>
              <a:tabLst>
                <a:tab pos="355556" algn="l"/>
              </a:tabLst>
              <a:defRPr/>
            </a:pPr>
            <a:endParaRPr lang="de-DE" dirty="0">
              <a:latin typeface="Arial" panose="020B0604020202020204" pitchFamily="34" charset="0"/>
              <a:cs typeface="Arial" panose="020B0604020202020204" pitchFamily="34" charset="0"/>
            </a:endParaRPr>
          </a:p>
          <a:p>
            <a:pPr>
              <a:tabLst>
                <a:tab pos="355556" algn="l"/>
              </a:tabLst>
              <a:defRPr/>
            </a:pPr>
            <a:r>
              <a:rPr lang="de-DE" dirty="0">
                <a:latin typeface="Arial" panose="020B0604020202020204" pitchFamily="34" charset="0"/>
                <a:cs typeface="Arial" panose="020B0604020202020204" pitchFamily="34" charset="0"/>
              </a:rPr>
              <a:t>	Der Beamte ist erst 47 Jahre alt. Er kann nicht wegen der Altersgrenze 	in den Ruhestand treten.</a:t>
            </a:r>
          </a:p>
        </p:txBody>
      </p:sp>
      <p:sp>
        <p:nvSpPr>
          <p:cNvPr id="7" name="Textfeld 12"/>
          <p:cNvSpPr txBox="1">
            <a:spLocks noChangeArrowheads="1"/>
          </p:cNvSpPr>
          <p:nvPr/>
        </p:nvSpPr>
        <p:spPr bwMode="auto">
          <a:xfrm>
            <a:off x="350176" y="4538491"/>
            <a:ext cx="7900987" cy="120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latin typeface="Arial" panose="020B0604020202020204" pitchFamily="34" charset="0"/>
                <a:cs typeface="Arial" panose="020B0604020202020204" pitchFamily="34" charset="0"/>
              </a:rPr>
              <a:t>b) Eintritt in den Ruhestand am Ende der Wahlzeit, wenn eine zehnjährige </a:t>
            </a:r>
          </a:p>
          <a:p>
            <a:pPr eaLnBrk="1" hangingPunct="1"/>
            <a:r>
              <a:rPr lang="de-DE" dirty="0">
                <a:latin typeface="Arial" panose="020B0604020202020204" pitchFamily="34" charset="0"/>
                <a:cs typeface="Arial" panose="020B0604020202020204" pitchFamily="34" charset="0"/>
              </a:rPr>
              <a:t>    ruhegehaltfähige Dienstzeit erreicht ist</a:t>
            </a:r>
          </a:p>
          <a:p>
            <a:pPr eaLnBrk="1" hangingPunct="1"/>
            <a:r>
              <a:rPr lang="de-DE" dirty="0">
                <a:latin typeface="Arial" panose="020B0604020202020204" pitchFamily="34" charset="0"/>
                <a:cs typeface="Arial" panose="020B0604020202020204" pitchFamily="34" charset="0"/>
              </a:rPr>
              <a:t>	und</a:t>
            </a:r>
          </a:p>
          <a:p>
            <a:pPr eaLnBrk="1" hangingPunct="1">
              <a:tabLst>
                <a:tab pos="269875" algn="l"/>
              </a:tabLst>
            </a:pPr>
            <a:r>
              <a:rPr lang="de-DE" dirty="0">
                <a:latin typeface="Arial" panose="020B0604020202020204" pitchFamily="34" charset="0"/>
                <a:cs typeface="Arial" panose="020B0604020202020204" pitchFamily="34" charset="0"/>
              </a:rPr>
              <a:t>	er nicht wiedergewählt wird.</a:t>
            </a:r>
          </a:p>
        </p:txBody>
      </p:sp>
    </p:spTree>
    <p:extLst>
      <p:ext uri="{BB962C8B-B14F-4D97-AF65-F5344CB8AC3E}">
        <p14:creationId xmlns:p14="http://schemas.microsoft.com/office/powerpoint/2010/main" val="200629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846"/>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II.2 Wartezeiten für die Versorgung  </a:t>
            </a:r>
          </a:p>
        </p:txBody>
      </p:sp>
      <p:sp>
        <p:nvSpPr>
          <p:cNvPr id="6" name="Textfeld 12"/>
          <p:cNvSpPr txBox="1">
            <a:spLocks noChangeArrowheads="1"/>
          </p:cNvSpPr>
          <p:nvPr/>
        </p:nvSpPr>
        <p:spPr bwMode="auto">
          <a:xfrm>
            <a:off x="456997" y="2511075"/>
            <a:ext cx="79025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In diese Wartezeit sind einzubeziehen:</a:t>
            </a:r>
          </a:p>
          <a:p>
            <a:pPr eaLnBrk="1" hangingPunct="1"/>
            <a:endParaRPr lang="de-DE" dirty="0"/>
          </a:p>
          <a:p>
            <a:pPr eaLnBrk="1" hangingPunct="1"/>
            <a:r>
              <a:rPr lang="de-DE" dirty="0"/>
              <a:t>Wehrdienst:	1 Jahr 	-- Tage</a:t>
            </a:r>
          </a:p>
          <a:p>
            <a:pPr eaLnBrk="1" hangingPunct="1"/>
            <a:endParaRPr lang="de-DE" dirty="0"/>
          </a:p>
          <a:p>
            <a:pPr eaLnBrk="1" hangingPunct="1"/>
            <a:r>
              <a:rPr lang="de-DE" dirty="0"/>
              <a:t>Beamtenzeit:	</a:t>
            </a:r>
            <a:r>
              <a:rPr lang="de-DE" u="sng" dirty="0"/>
              <a:t>8 Jahre  --  Tage</a:t>
            </a:r>
          </a:p>
          <a:p>
            <a:pPr eaLnBrk="1" hangingPunct="1"/>
            <a:r>
              <a:rPr lang="de-DE" dirty="0"/>
              <a:t>		9 Jahre	--  Tage</a:t>
            </a:r>
          </a:p>
          <a:p>
            <a:pPr eaLnBrk="1" hangingPunct="1"/>
            <a:endParaRPr lang="de-DE" dirty="0"/>
          </a:p>
          <a:p>
            <a:pPr eaLnBrk="1" hangingPunct="1"/>
            <a:r>
              <a:rPr lang="de-DE" dirty="0"/>
              <a:t>Falls förderliche Zeiten nach § 81 Abs. 8 LBeamtVG zu berücksichtigen sind (mindestens 1 Jahr), ist die Wartezeit erfüllt.</a:t>
            </a:r>
          </a:p>
          <a:p>
            <a:pPr eaLnBrk="1" hangingPunct="1"/>
            <a:endParaRPr lang="de-DE" dirty="0"/>
          </a:p>
          <a:p>
            <a:pPr eaLnBrk="1" hangingPunct="1"/>
            <a:r>
              <a:rPr lang="de-DE" dirty="0"/>
              <a:t>Andernfalls ist der Beamte zu entlassen und nachzuversichern.</a:t>
            </a:r>
          </a:p>
        </p:txBody>
      </p:sp>
    </p:spTree>
    <p:extLst>
      <p:ext uri="{BB962C8B-B14F-4D97-AF65-F5344CB8AC3E}">
        <p14:creationId xmlns:p14="http://schemas.microsoft.com/office/powerpoint/2010/main" val="71591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III.2 Entlassung auf</a:t>
            </a:r>
          </a:p>
          <a:p>
            <a:pPr marL="974787" indent="-974787" defTabSz="816402"/>
            <a:r>
              <a:rPr lang="de-DE" sz="2700" b="0" dirty="0">
                <a:solidFill>
                  <a:schemeClr val="bg1"/>
                </a:solidFill>
                <a:latin typeface="Arial" panose="020B0604020202020204" pitchFamily="34" charset="0"/>
                <a:cs typeface="Arial" panose="020B0604020202020204" pitchFamily="34" charset="0"/>
              </a:rPr>
              <a:t>	Antrag  </a:t>
            </a:r>
          </a:p>
        </p:txBody>
      </p:sp>
      <p:sp>
        <p:nvSpPr>
          <p:cNvPr id="6" name="Textfeld 5"/>
          <p:cNvSpPr txBox="1"/>
          <p:nvPr/>
        </p:nvSpPr>
        <p:spPr>
          <a:xfrm>
            <a:off x="391680" y="2348703"/>
            <a:ext cx="8343900" cy="3477865"/>
          </a:xfrm>
          <a:prstGeom prst="rect">
            <a:avLst/>
          </a:prstGeom>
          <a:noFill/>
        </p:spPr>
        <p:txBody>
          <a:bodyPr lIns="91428" tIns="45715" rIns="91428" bIns="45715">
            <a:spAutoFit/>
          </a:bodyPr>
          <a:lstStyle/>
          <a:p>
            <a:pPr>
              <a:tabLst>
                <a:tab pos="266667" algn="l"/>
                <a:tab pos="444445" algn="l"/>
              </a:tabLst>
              <a:defRPr/>
            </a:pPr>
            <a:r>
              <a:rPr lang="de-DE" sz="2000" b="1" dirty="0">
                <a:latin typeface="Arial" panose="020B0604020202020204" pitchFamily="34" charset="0"/>
                <a:cs typeface="Arial" panose="020B0604020202020204" pitchFamily="34" charset="0"/>
              </a:rPr>
              <a:t>    	Beigeordnete</a:t>
            </a:r>
          </a:p>
          <a:p>
            <a:pPr marL="444445" indent="-444445">
              <a:tabLst>
                <a:tab pos="444445" algn="l"/>
                <a:tab pos="533334" algn="l"/>
              </a:tabLst>
              <a:defRPr/>
            </a:pPr>
            <a:endParaRPr lang="de-DE" sz="2000" dirty="0">
              <a:latin typeface="Arial" panose="020B0604020202020204" pitchFamily="34" charset="0"/>
              <a:cs typeface="Arial" panose="020B0604020202020204" pitchFamily="34" charset="0"/>
            </a:endParaRPr>
          </a:p>
          <a:p>
            <a:pPr marL="444445" indent="-444445">
              <a:tabLst>
                <a:tab pos="444445" algn="l"/>
                <a:tab pos="533334" algn="l"/>
              </a:tabLst>
              <a:defRPr/>
            </a:pPr>
            <a:r>
              <a:rPr lang="de-DE" sz="2000" dirty="0">
                <a:latin typeface="Arial" panose="020B0604020202020204" pitchFamily="34" charset="0"/>
                <a:cs typeface="Arial" panose="020B0604020202020204" pitchFamily="34" charset="0"/>
              </a:rPr>
              <a:t>	Ein Beigeordneter beantragt seine Entlassung. Unerheblich ist hierbei, dass er sich evtl. bereits in einer freiwilligen Amtszeit</a:t>
            </a:r>
          </a:p>
          <a:p>
            <a:pPr marL="444445" indent="-444445">
              <a:tabLst>
                <a:tab pos="444445" algn="l"/>
                <a:tab pos="533334" algn="l"/>
              </a:tabLst>
              <a:defRPr/>
            </a:pPr>
            <a:r>
              <a:rPr lang="de-DE" sz="2000" dirty="0">
                <a:latin typeface="Arial" panose="020B0604020202020204" pitchFamily="34" charset="0"/>
                <a:cs typeface="Arial" panose="020B0604020202020204" pitchFamily="34" charset="0"/>
              </a:rPr>
              <a:t>	(ab 4. Wahlperiode) befindet.</a:t>
            </a:r>
          </a:p>
          <a:p>
            <a:pPr marL="444445" indent="-444445">
              <a:tabLst>
                <a:tab pos="444445" algn="l"/>
                <a:tab pos="533334" algn="l"/>
              </a:tabLst>
              <a:defRPr/>
            </a:pPr>
            <a:endParaRPr lang="de-DE" sz="2000" dirty="0">
              <a:latin typeface="Arial" panose="020B0604020202020204" pitchFamily="34" charset="0"/>
              <a:cs typeface="Arial" panose="020B0604020202020204" pitchFamily="34" charset="0"/>
            </a:endParaRPr>
          </a:p>
          <a:p>
            <a:pPr marL="444445" indent="-444445">
              <a:tabLst>
                <a:tab pos="444445" algn="l"/>
                <a:tab pos="533334" algn="l"/>
              </a:tabLst>
              <a:defRPr/>
            </a:pPr>
            <a:r>
              <a:rPr lang="de-DE" sz="2000" dirty="0">
                <a:latin typeface="Arial" panose="020B0604020202020204" pitchFamily="34" charset="0"/>
                <a:cs typeface="Arial" panose="020B0604020202020204" pitchFamily="34" charset="0"/>
              </a:rPr>
              <a:t>	</a:t>
            </a:r>
            <a:r>
              <a:rPr lang="de-DE" sz="2000" b="1" dirty="0">
                <a:latin typeface="Arial" panose="020B0604020202020204" pitchFamily="34" charset="0"/>
                <a:cs typeface="Arial" panose="020B0604020202020204" pitchFamily="34" charset="0"/>
              </a:rPr>
              <a:t>Rechtsfolge:</a:t>
            </a:r>
          </a:p>
          <a:p>
            <a:pPr marL="444445" indent="-444445">
              <a:tabLst>
                <a:tab pos="444445" algn="l"/>
                <a:tab pos="533334" algn="l"/>
              </a:tabLst>
              <a:defRPr/>
            </a:pPr>
            <a:endParaRPr lang="de-DE" sz="2000" b="1" dirty="0">
              <a:latin typeface="Arial" panose="020B0604020202020204" pitchFamily="34" charset="0"/>
              <a:cs typeface="Arial" panose="020B0604020202020204" pitchFamily="34" charset="0"/>
            </a:endParaRPr>
          </a:p>
          <a:p>
            <a:pPr marL="444445" indent="-444445">
              <a:tabLst>
                <a:tab pos="444445" algn="l"/>
                <a:tab pos="533334" algn="l"/>
              </a:tabLst>
              <a:defRPr/>
            </a:pPr>
            <a:r>
              <a:rPr lang="de-DE" sz="2000" dirty="0">
                <a:latin typeface="Arial" panose="020B0604020202020204" pitchFamily="34" charset="0"/>
                <a:cs typeface="Arial" panose="020B0604020202020204" pitchFamily="34" charset="0"/>
              </a:rPr>
              <a:t>	Der Beigeordnete ist zu entlassen und verliert seine gesamten Pensionsansprüche. Er wird in der gesetzlichen Rentenversicherung nachversichert.</a:t>
            </a:r>
          </a:p>
        </p:txBody>
      </p:sp>
    </p:spTree>
    <p:extLst>
      <p:ext uri="{BB962C8B-B14F-4D97-AF65-F5344CB8AC3E}">
        <p14:creationId xmlns:p14="http://schemas.microsoft.com/office/powerpoint/2010/main" val="116583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1" y="42919"/>
            <a:ext cx="5282077" cy="1945922"/>
          </a:xfrm>
          <a:prstGeom prst="rect">
            <a:avLst/>
          </a:prstGeom>
        </p:spPr>
      </p:pic>
      <p:sp>
        <p:nvSpPr>
          <p:cNvPr id="5" name="Rectangle 2"/>
          <p:cNvSpPr txBox="1">
            <a:spLocks noChangeArrowheads="1"/>
          </p:cNvSpPr>
          <p:nvPr/>
        </p:nvSpPr>
        <p:spPr>
          <a:xfrm rot="60000">
            <a:off x="443117" y="73752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16402" indent="-816402"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 Berechnung des Ruhegehaltes  </a:t>
            </a:r>
          </a:p>
        </p:txBody>
      </p:sp>
      <p:sp>
        <p:nvSpPr>
          <p:cNvPr id="6" name="Textfeld 7"/>
          <p:cNvSpPr txBox="1">
            <a:spLocks noChangeArrowheads="1"/>
          </p:cNvSpPr>
          <p:nvPr/>
        </p:nvSpPr>
        <p:spPr bwMode="auto">
          <a:xfrm>
            <a:off x="430214" y="1988841"/>
            <a:ext cx="84622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eaLnBrk="1" hangingPunct="1"/>
            <a:r>
              <a:rPr lang="en-US" sz="2000" dirty="0" err="1">
                <a:cs typeface="Arial" charset="0"/>
              </a:rPr>
              <a:t>Landesbeamtenversorgungsgesetz</a:t>
            </a:r>
            <a:r>
              <a:rPr lang="en-US" sz="2000" dirty="0">
                <a:cs typeface="Arial" charset="0"/>
              </a:rPr>
              <a:t> NRW (LBeamtVG).</a:t>
            </a:r>
            <a:endParaRPr lang="de-DE" sz="2000" dirty="0">
              <a:cs typeface="Arial" charset="0"/>
            </a:endParaRPr>
          </a:p>
        </p:txBody>
      </p:sp>
      <p:grpSp>
        <p:nvGrpSpPr>
          <p:cNvPr id="7" name="Gruppieren 6"/>
          <p:cNvGrpSpPr/>
          <p:nvPr/>
        </p:nvGrpSpPr>
        <p:grpSpPr>
          <a:xfrm>
            <a:off x="404020" y="2708920"/>
            <a:ext cx="8318500" cy="2987676"/>
            <a:chOff x="430214" y="3037136"/>
            <a:chExt cx="8318500" cy="2987676"/>
          </a:xfrm>
        </p:grpSpPr>
        <p:sp>
          <p:nvSpPr>
            <p:cNvPr id="8" name="Text Box 13"/>
            <p:cNvSpPr txBox="1">
              <a:spLocks noChangeArrowheads="1"/>
            </p:cNvSpPr>
            <p:nvPr/>
          </p:nvSpPr>
          <p:spPr bwMode="auto">
            <a:xfrm>
              <a:off x="3059114" y="3037136"/>
              <a:ext cx="3097212" cy="371472"/>
            </a:xfrm>
            <a:prstGeom prst="rect">
              <a:avLst/>
            </a:prstGeom>
            <a:solidFill>
              <a:srgbClr val="00474D"/>
            </a:solidFill>
            <a:ln>
              <a:noFill/>
            </a:ln>
            <a:effec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solidFill>
                    <a:schemeClr val="bg1"/>
                  </a:solidFill>
                </a:rPr>
                <a:t>Aktiver Beamter</a:t>
              </a:r>
            </a:p>
          </p:txBody>
        </p:sp>
        <p:sp>
          <p:nvSpPr>
            <p:cNvPr id="9" name="Text Box 17"/>
            <p:cNvSpPr txBox="1">
              <a:spLocks noChangeArrowheads="1"/>
            </p:cNvSpPr>
            <p:nvPr/>
          </p:nvSpPr>
          <p:spPr bwMode="auto">
            <a:xfrm>
              <a:off x="6659564" y="3934074"/>
              <a:ext cx="2089150" cy="1208924"/>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t>Ruhegehaltfähige Dienstbezüge </a:t>
              </a:r>
              <a:br>
                <a:rPr lang="de-DE" dirty="0"/>
              </a:br>
              <a:r>
                <a:rPr lang="de-DE" dirty="0"/>
                <a:t>§ 5 LBeamtVG</a:t>
              </a:r>
              <a:br>
                <a:rPr lang="de-DE" dirty="0"/>
              </a:br>
              <a:endParaRPr lang="de-DE" dirty="0"/>
            </a:p>
          </p:txBody>
        </p:sp>
        <p:sp>
          <p:nvSpPr>
            <p:cNvPr id="10" name="Line 19"/>
            <p:cNvSpPr>
              <a:spLocks noChangeShapeType="1"/>
            </p:cNvSpPr>
            <p:nvPr/>
          </p:nvSpPr>
          <p:spPr bwMode="auto">
            <a:xfrm>
              <a:off x="4589464" y="3397499"/>
              <a:ext cx="20636" cy="2627313"/>
            </a:xfrm>
            <a:prstGeom prst="line">
              <a:avLst/>
            </a:prstGeom>
            <a:noFill/>
            <a:ln w="28575">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1" name="Text Box 18"/>
            <p:cNvSpPr txBox="1">
              <a:spLocks noChangeArrowheads="1"/>
            </p:cNvSpPr>
            <p:nvPr/>
          </p:nvSpPr>
          <p:spPr bwMode="auto">
            <a:xfrm>
              <a:off x="430214" y="3929312"/>
              <a:ext cx="2089150" cy="1077208"/>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600" dirty="0"/>
                <a:t>Ruhegehaltfähige Dienstzeit</a:t>
              </a:r>
              <a:br>
                <a:rPr lang="de-DE" sz="1600" dirty="0"/>
              </a:br>
              <a:r>
                <a:rPr lang="de-DE" sz="1600" dirty="0"/>
                <a:t>§§ 6 – 15, 81 </a:t>
              </a:r>
              <a:br>
                <a:rPr lang="de-DE" sz="1600" dirty="0"/>
              </a:br>
              <a:r>
                <a:rPr lang="de-DE" sz="1600" dirty="0"/>
                <a:t>Abs. 8  LBeamtVG</a:t>
              </a:r>
            </a:p>
          </p:txBody>
        </p:sp>
        <p:sp>
          <p:nvSpPr>
            <p:cNvPr id="12" name="Text Box 14"/>
            <p:cNvSpPr txBox="1">
              <a:spLocks noChangeArrowheads="1"/>
            </p:cNvSpPr>
            <p:nvPr/>
          </p:nvSpPr>
          <p:spPr bwMode="auto">
            <a:xfrm>
              <a:off x="3059114" y="4065836"/>
              <a:ext cx="3097212" cy="646321"/>
            </a:xfrm>
            <a:prstGeom prst="rect">
              <a:avLst/>
            </a:prstGeom>
            <a:solidFill>
              <a:srgbClr val="92D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t>Laufzeit § 16 Abs. 2,            § 81 Abs. 6 LBeamtVG</a:t>
              </a:r>
            </a:p>
          </p:txBody>
        </p:sp>
        <p:sp>
          <p:nvSpPr>
            <p:cNvPr id="13" name="Line 20"/>
            <p:cNvSpPr>
              <a:spLocks noChangeShapeType="1"/>
            </p:cNvSpPr>
            <p:nvPr/>
          </p:nvSpPr>
          <p:spPr bwMode="auto">
            <a:xfrm>
              <a:off x="4576763" y="3613398"/>
              <a:ext cx="3163887" cy="287338"/>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4" name="Line 21"/>
            <p:cNvSpPr>
              <a:spLocks noChangeShapeType="1"/>
            </p:cNvSpPr>
            <p:nvPr/>
          </p:nvSpPr>
          <p:spPr bwMode="auto">
            <a:xfrm flipV="1">
              <a:off x="1344614" y="3613398"/>
              <a:ext cx="3240087" cy="287338"/>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grpSp>
          <p:nvGrpSpPr>
            <p:cNvPr id="15" name="Group 24"/>
            <p:cNvGrpSpPr>
              <a:grpSpLocks/>
            </p:cNvGrpSpPr>
            <p:nvPr/>
          </p:nvGrpSpPr>
          <p:grpSpPr bwMode="auto">
            <a:xfrm rot="10800000">
              <a:off x="1466850" y="5137399"/>
              <a:ext cx="6396038" cy="287338"/>
              <a:chOff x="983" y="2160"/>
              <a:chExt cx="4029" cy="181"/>
            </a:xfrm>
          </p:grpSpPr>
          <p:sp>
            <p:nvSpPr>
              <p:cNvPr id="18" name="Line 22"/>
              <p:cNvSpPr>
                <a:spLocks noChangeShapeType="1"/>
              </p:cNvSpPr>
              <p:nvPr/>
            </p:nvSpPr>
            <p:spPr bwMode="auto">
              <a:xfrm>
                <a:off x="3053" y="2160"/>
                <a:ext cx="1959" cy="181"/>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9" name="Line 23"/>
              <p:cNvSpPr>
                <a:spLocks noChangeShapeType="1"/>
              </p:cNvSpPr>
              <p:nvPr/>
            </p:nvSpPr>
            <p:spPr bwMode="auto">
              <a:xfrm flipV="1">
                <a:off x="983" y="2160"/>
                <a:ext cx="2041" cy="181"/>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grpSp>
        <p:sp>
          <p:nvSpPr>
            <p:cNvPr id="16" name="Text Box 15"/>
            <p:cNvSpPr txBox="1">
              <a:spLocks noChangeArrowheads="1"/>
            </p:cNvSpPr>
            <p:nvPr/>
          </p:nvSpPr>
          <p:spPr bwMode="auto">
            <a:xfrm>
              <a:off x="3059114" y="5434262"/>
              <a:ext cx="3097212" cy="371472"/>
            </a:xfrm>
            <a:prstGeom prst="rect">
              <a:avLst/>
            </a:prstGeom>
            <a:solidFill>
              <a:srgbClr val="0047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solidFill>
                    <a:schemeClr val="bg1"/>
                  </a:solidFill>
                </a:rPr>
                <a:t>§§ 16, 81 LBeamtVG</a:t>
              </a:r>
            </a:p>
          </p:txBody>
        </p:sp>
      </p:grpSp>
      <p:sp>
        <p:nvSpPr>
          <p:cNvPr id="20" name="Text Box 16"/>
          <p:cNvSpPr txBox="1">
            <a:spLocks noChangeArrowheads="1"/>
          </p:cNvSpPr>
          <p:nvPr/>
        </p:nvSpPr>
        <p:spPr bwMode="auto">
          <a:xfrm>
            <a:off x="3062288" y="5757967"/>
            <a:ext cx="3097212" cy="371472"/>
          </a:xfrm>
          <a:prstGeom prst="rect">
            <a:avLst/>
          </a:prstGeom>
          <a:solidFill>
            <a:srgbClr val="00474D"/>
          </a:solidFill>
          <a:ln>
            <a:solidFill>
              <a:srgbClr val="00474D"/>
            </a:solidFill>
          </a:ln>
          <a:effec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dirty="0">
                <a:solidFill>
                  <a:schemeClr val="bg1"/>
                </a:solidFill>
              </a:rPr>
              <a:t>Ruhegehalt</a:t>
            </a:r>
          </a:p>
        </p:txBody>
      </p:sp>
    </p:spTree>
    <p:extLst>
      <p:ext uri="{BB962C8B-B14F-4D97-AF65-F5344CB8AC3E}">
        <p14:creationId xmlns:p14="http://schemas.microsoft.com/office/powerpoint/2010/main" val="86965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16</a:t>
            </a:fld>
            <a:endParaRPr lang="de-DE" dirty="0"/>
          </a:p>
        </p:txBody>
      </p:sp>
      <p:pic>
        <p:nvPicPr>
          <p:cNvPr id="5"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3707"/>
            <a:ext cx="4964799" cy="2066523"/>
          </a:xfrm>
          <a:prstGeom prst="rect">
            <a:avLst/>
          </a:prstGeom>
        </p:spPr>
      </p:pic>
      <p:sp>
        <p:nvSpPr>
          <p:cNvPr id="6" name="Rectangle 2"/>
          <p:cNvSpPr txBox="1">
            <a:spLocks noChangeArrowheads="1"/>
          </p:cNvSpPr>
          <p:nvPr/>
        </p:nvSpPr>
        <p:spPr>
          <a:xfrm rot="60000">
            <a:off x="461554" y="58349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Dienstzeiten  </a:t>
            </a:r>
          </a:p>
        </p:txBody>
      </p:sp>
      <p:sp>
        <p:nvSpPr>
          <p:cNvPr id="7" name="Textfeld 7"/>
          <p:cNvSpPr txBox="1">
            <a:spLocks noChangeArrowheads="1"/>
          </p:cNvSpPr>
          <p:nvPr/>
        </p:nvSpPr>
        <p:spPr bwMode="auto">
          <a:xfrm>
            <a:off x="4702635" y="1369082"/>
            <a:ext cx="347868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33400" indent="-533400"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r>
              <a:rPr lang="en-US" sz="2000" dirty="0"/>
              <a:t>Die verschiedenen Arten:</a:t>
            </a:r>
            <a:endParaRPr lang="de-DE" sz="2000" dirty="0">
              <a:solidFill>
                <a:srgbClr val="00474D"/>
              </a:solidFill>
              <a:cs typeface="Arial" charset="0"/>
            </a:endParaRPr>
          </a:p>
        </p:txBody>
      </p:sp>
      <p:graphicFrame>
        <p:nvGraphicFramePr>
          <p:cNvPr id="8" name="Group 58"/>
          <p:cNvGraphicFramePr>
            <a:graphicFrameLocks noGrp="1"/>
          </p:cNvGraphicFramePr>
          <p:nvPr>
            <p:extLst>
              <p:ext uri="{D42A27DB-BD31-4B8C-83A1-F6EECF244321}">
                <p14:modId xmlns:p14="http://schemas.microsoft.com/office/powerpoint/2010/main" val="2976264815"/>
              </p:ext>
            </p:extLst>
          </p:nvPr>
        </p:nvGraphicFramePr>
        <p:xfrm>
          <a:off x="457000" y="1807526"/>
          <a:ext cx="8351837" cy="3757497"/>
        </p:xfrm>
        <a:graphic>
          <a:graphicData uri="http://schemas.openxmlformats.org/drawingml/2006/table">
            <a:tbl>
              <a:tblPr/>
              <a:tblGrid>
                <a:gridCol w="2808287">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956223">
                  <a:extLst>
                    <a:ext uri="{9D8B030D-6E8A-4147-A177-3AD203B41FA5}">
                      <a16:colId xmlns:a16="http://schemas.microsoft.com/office/drawing/2014/main" val="20002"/>
                    </a:ext>
                  </a:extLst>
                </a:gridCol>
                <a:gridCol w="2004589">
                  <a:extLst>
                    <a:ext uri="{9D8B030D-6E8A-4147-A177-3AD203B41FA5}">
                      <a16:colId xmlns:a16="http://schemas.microsoft.com/office/drawing/2014/main" val="20003"/>
                    </a:ext>
                  </a:extLst>
                </a:gridCol>
              </a:tblGrid>
              <a:tr h="355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Muss-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Gilt-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Soll-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dirty="0">
                          <a:ln>
                            <a:noFill/>
                          </a:ln>
                          <a:solidFill>
                            <a:schemeClr val="tx1"/>
                          </a:solidFill>
                          <a:effectLst/>
                          <a:latin typeface="Arial" charset="0"/>
                        </a:rPr>
                        <a:t>Kannvorschrift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7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6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Zeiten im Beamtenverhältnis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8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Wehrdienst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a:ln>
                            <a:noFill/>
                          </a:ln>
                          <a:solidFill>
                            <a:schemeClr val="tx1"/>
                          </a:solidFill>
                          <a:effectLst/>
                          <a:latin typeface="Arial" charset="0"/>
                        </a:rPr>
                        <a:t>§ 9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1" u="none" strike="noStrike" cap="none" normalizeH="0" baseline="0" dirty="0">
                          <a:ln>
                            <a:noFill/>
                          </a:ln>
                          <a:solidFill>
                            <a:schemeClr val="tx1"/>
                          </a:solidFill>
                          <a:effectLst/>
                          <a:latin typeface="Arial" charset="0"/>
                        </a:rPr>
                        <a:t>Zeiten im privat-rechtlichen Arbeitsverh.</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10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Sonstige Zeiten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5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7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Erhöhungszeiten als Ruhestandsbeamter ohne neuen Versorgungsanspruch</a:t>
                      </a:r>
                    </a:p>
                  </a:txBody>
                  <a:tcPr marT="45729" marB="45729"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 81 (8)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Förderliche Zeiten/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Ausbildungszeiten für Beamte auf Zeit</a:t>
                      </a:r>
                    </a:p>
                  </a:txBody>
                  <a:tcPr marT="45729" marB="45729"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 11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Ausbildungszeiten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94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charset="0"/>
                        </a:rPr>
                        <a:t>§ 15 LBeamtVG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charset="0"/>
                        </a:rPr>
                        <a:t>Zurechnungszeiten bei Dienstunfähigkeit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Rectangle 63"/>
          <p:cNvSpPr>
            <a:spLocks noChangeArrowheads="1"/>
          </p:cNvSpPr>
          <p:nvPr/>
        </p:nvSpPr>
        <p:spPr bwMode="auto">
          <a:xfrm>
            <a:off x="457000" y="2205086"/>
            <a:ext cx="2808287" cy="1116013"/>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0" name="Rectangle 64"/>
          <p:cNvSpPr>
            <a:spLocks noChangeArrowheads="1"/>
          </p:cNvSpPr>
          <p:nvPr/>
        </p:nvSpPr>
        <p:spPr bwMode="auto">
          <a:xfrm>
            <a:off x="457000" y="3321098"/>
            <a:ext cx="2808287" cy="1116014"/>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1" name="Rectangle 65"/>
          <p:cNvSpPr>
            <a:spLocks noChangeArrowheads="1"/>
          </p:cNvSpPr>
          <p:nvPr/>
        </p:nvSpPr>
        <p:spPr bwMode="auto">
          <a:xfrm>
            <a:off x="447878" y="4437112"/>
            <a:ext cx="2808287" cy="1116665"/>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2" name="Rectangle 66"/>
          <p:cNvSpPr>
            <a:spLocks noChangeArrowheads="1"/>
          </p:cNvSpPr>
          <p:nvPr/>
        </p:nvSpPr>
        <p:spPr bwMode="auto">
          <a:xfrm>
            <a:off x="3281860" y="3321098"/>
            <a:ext cx="1547813" cy="111601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3" name="Rectangle 67"/>
          <p:cNvSpPr>
            <a:spLocks noChangeArrowheads="1"/>
          </p:cNvSpPr>
          <p:nvPr/>
        </p:nvSpPr>
        <p:spPr bwMode="auto">
          <a:xfrm>
            <a:off x="3281861" y="2205085"/>
            <a:ext cx="1547812" cy="1116013"/>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4" name="Rectangle 68"/>
          <p:cNvSpPr>
            <a:spLocks noChangeArrowheads="1"/>
          </p:cNvSpPr>
          <p:nvPr/>
        </p:nvSpPr>
        <p:spPr bwMode="auto">
          <a:xfrm>
            <a:off x="6804248" y="2205085"/>
            <a:ext cx="1987734" cy="1116012"/>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5" name="Rectangle 69"/>
          <p:cNvSpPr>
            <a:spLocks noChangeArrowheads="1"/>
          </p:cNvSpPr>
          <p:nvPr/>
        </p:nvSpPr>
        <p:spPr bwMode="auto">
          <a:xfrm>
            <a:off x="4829673" y="3321099"/>
            <a:ext cx="1974575" cy="1116013"/>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6" name="Rectangle 70"/>
          <p:cNvSpPr>
            <a:spLocks noChangeArrowheads="1"/>
          </p:cNvSpPr>
          <p:nvPr/>
        </p:nvSpPr>
        <p:spPr bwMode="auto">
          <a:xfrm>
            <a:off x="3563938" y="5682901"/>
            <a:ext cx="177800" cy="190500"/>
          </a:xfrm>
          <a:prstGeom prst="rect">
            <a:avLst/>
          </a:prstGeom>
          <a:noFill/>
          <a:ln w="50800">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p>
            <a:endParaRPr lang="de-DE" dirty="0"/>
          </a:p>
        </p:txBody>
      </p:sp>
      <p:sp>
        <p:nvSpPr>
          <p:cNvPr id="17" name="Text Box 71"/>
          <p:cNvSpPr txBox="1">
            <a:spLocks noChangeArrowheads="1"/>
          </p:cNvSpPr>
          <p:nvPr/>
        </p:nvSpPr>
        <p:spPr bwMode="auto">
          <a:xfrm>
            <a:off x="3826076" y="5640832"/>
            <a:ext cx="1800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200" dirty="0"/>
              <a:t>= besonders relevant</a:t>
            </a:r>
          </a:p>
        </p:txBody>
      </p:sp>
    </p:spTree>
    <p:extLst>
      <p:ext uri="{BB962C8B-B14F-4D97-AF65-F5344CB8AC3E}">
        <p14:creationId xmlns:p14="http://schemas.microsoft.com/office/powerpoint/2010/main" val="5832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294089"/>
            <a:ext cx="4964799" cy="2468468"/>
          </a:xfrm>
          <a:prstGeom prst="rect">
            <a:avLst/>
          </a:prstGeom>
        </p:spPr>
      </p:pic>
      <p:sp>
        <p:nvSpPr>
          <p:cNvPr id="5" name="Rectangle 2"/>
          <p:cNvSpPr txBox="1">
            <a:spLocks noChangeArrowheads="1"/>
          </p:cNvSpPr>
          <p:nvPr/>
        </p:nvSpPr>
        <p:spPr>
          <a:xfrm rot="60000">
            <a:off x="461553" y="1388261"/>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Dienstzeiten  </a:t>
            </a:r>
          </a:p>
        </p:txBody>
      </p:sp>
      <p:sp>
        <p:nvSpPr>
          <p:cNvPr id="6" name="Textfeld 1"/>
          <p:cNvSpPr txBox="1">
            <a:spLocks noChangeArrowheads="1"/>
          </p:cNvSpPr>
          <p:nvPr/>
        </p:nvSpPr>
        <p:spPr bwMode="auto">
          <a:xfrm>
            <a:off x="371632" y="2636839"/>
            <a:ext cx="7400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dirty="0"/>
              <a:t>Ausführungen dazu im</a:t>
            </a:r>
          </a:p>
          <a:p>
            <a:pPr eaLnBrk="1" hangingPunct="1"/>
            <a:endParaRPr lang="de-DE" sz="2000" dirty="0"/>
          </a:p>
          <a:p>
            <a:pPr eaLnBrk="1" hangingPunct="1"/>
            <a:r>
              <a:rPr lang="de-DE" sz="2000" dirty="0"/>
              <a:t>Erlass des Ministeriums für Inneres und Kommunales vom </a:t>
            </a:r>
          </a:p>
          <a:p>
            <a:pPr eaLnBrk="1" hangingPunct="1"/>
            <a:endParaRPr lang="de-DE" sz="2000" dirty="0"/>
          </a:p>
          <a:p>
            <a:pPr eaLnBrk="1" hangingPunct="1"/>
            <a:r>
              <a:rPr lang="de-DE" sz="2000" dirty="0"/>
              <a:t>11.03.2015	31 – 42.08.10/01 – 3 – 1815/13</a:t>
            </a:r>
          </a:p>
        </p:txBody>
      </p:sp>
    </p:spTree>
    <p:extLst>
      <p:ext uri="{BB962C8B-B14F-4D97-AF65-F5344CB8AC3E}">
        <p14:creationId xmlns:p14="http://schemas.microsoft.com/office/powerpoint/2010/main" val="414257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7" y="2704801"/>
            <a:ext cx="8266112" cy="20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Die Zeiten nach § 81 Abs. 8 LBeamtVG </a:t>
            </a:r>
            <a:r>
              <a:rPr lang="en-US" sz="2000" u="sng" dirty="0"/>
              <a:t>sollen</a:t>
            </a:r>
            <a:r>
              <a:rPr lang="en-US" sz="2000" dirty="0"/>
              <a:t> angerechnet werden, wenn…….</a:t>
            </a:r>
          </a:p>
          <a:p>
            <a:pPr eaLnBrk="1" hangingPunct="1">
              <a:lnSpc>
                <a:spcPct val="110000"/>
              </a:lnSpc>
            </a:pPr>
            <a:r>
              <a:rPr lang="en-US" sz="2000" dirty="0"/>
              <a:t>Die bisherige “Kann-Vorschrift” ist ab dem 01.07.2016 in eine “Soll-Vorschrift” geändert worden.</a:t>
            </a:r>
          </a:p>
          <a:p>
            <a:pPr eaLnBrk="1" hangingPunct="1">
              <a:lnSpc>
                <a:spcPct val="110000"/>
              </a:lnSpc>
            </a:pPr>
            <a:endParaRPr lang="en-US" sz="2000" dirty="0"/>
          </a:p>
          <a:p>
            <a:pPr eaLnBrk="1" hangingPunct="1">
              <a:lnSpc>
                <a:spcPct val="110000"/>
              </a:lnSpc>
            </a:pPr>
            <a:r>
              <a:rPr lang="en-US" sz="2000" dirty="0"/>
              <a:t>Ein Antrag des Beamten ist nicht mehr erforderlich.</a:t>
            </a:r>
          </a:p>
        </p:txBody>
      </p:sp>
    </p:spTree>
    <p:extLst>
      <p:ext uri="{BB962C8B-B14F-4D97-AF65-F5344CB8AC3E}">
        <p14:creationId xmlns:p14="http://schemas.microsoft.com/office/powerpoint/2010/main" val="98731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19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242115"/>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9" y="2852936"/>
            <a:ext cx="8266113" cy="23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0200" indent="-2870200" defTabSz="912813" eaLnBrk="0" hangingPunct="0">
              <a:tabLst>
                <a:tab pos="2870200" algn="l"/>
                <a:tab pos="3403600" algn="l"/>
              </a:tabLst>
              <a:defRPr>
                <a:solidFill>
                  <a:schemeClr val="tx1"/>
                </a:solidFill>
                <a:latin typeface="Arial" charset="0"/>
              </a:defRPr>
            </a:lvl1pPr>
            <a:lvl2pPr marL="742950" indent="-285750" defTabSz="912813" eaLnBrk="0" hangingPunct="0">
              <a:tabLst>
                <a:tab pos="2870200" algn="l"/>
                <a:tab pos="3403600" algn="l"/>
              </a:tabLst>
              <a:defRPr>
                <a:solidFill>
                  <a:schemeClr val="tx1"/>
                </a:solidFill>
                <a:latin typeface="Arial" charset="0"/>
              </a:defRPr>
            </a:lvl2pPr>
            <a:lvl3pPr marL="1143000" indent="-228600" defTabSz="912813" eaLnBrk="0" hangingPunct="0">
              <a:tabLst>
                <a:tab pos="2870200" algn="l"/>
                <a:tab pos="3403600" algn="l"/>
              </a:tabLst>
              <a:defRPr>
                <a:solidFill>
                  <a:schemeClr val="tx1"/>
                </a:solidFill>
                <a:latin typeface="Arial" charset="0"/>
              </a:defRPr>
            </a:lvl3pPr>
            <a:lvl4pPr marL="1600200" indent="-228600" defTabSz="912813" eaLnBrk="0" hangingPunct="0">
              <a:tabLst>
                <a:tab pos="2870200" algn="l"/>
                <a:tab pos="3403600" algn="l"/>
              </a:tabLst>
              <a:defRPr>
                <a:solidFill>
                  <a:schemeClr val="tx1"/>
                </a:solidFill>
                <a:latin typeface="Arial" charset="0"/>
              </a:defRPr>
            </a:lvl4pPr>
            <a:lvl5pPr marL="2057400" indent="-228600" defTabSz="912813" eaLnBrk="0" hangingPunct="0">
              <a:tabLst>
                <a:tab pos="2870200" algn="l"/>
                <a:tab pos="3403600" algn="l"/>
              </a:tabLst>
              <a:defRPr>
                <a:solidFill>
                  <a:schemeClr val="tx1"/>
                </a:solidFill>
                <a:latin typeface="Arial" charset="0"/>
              </a:defRPr>
            </a:lvl5pPr>
            <a:lvl6pPr marL="2514600" indent="-228600" defTabSz="912813" eaLnBrk="0" fontAlgn="base" hangingPunct="0">
              <a:spcBef>
                <a:spcPct val="0"/>
              </a:spcBef>
              <a:spcAft>
                <a:spcPct val="0"/>
              </a:spcAft>
              <a:tabLst>
                <a:tab pos="2870200" algn="l"/>
                <a:tab pos="3403600" algn="l"/>
              </a:tabLst>
              <a:defRPr>
                <a:solidFill>
                  <a:schemeClr val="tx1"/>
                </a:solidFill>
                <a:latin typeface="Arial" charset="0"/>
              </a:defRPr>
            </a:lvl6pPr>
            <a:lvl7pPr marL="2971800" indent="-228600" defTabSz="912813" eaLnBrk="0" fontAlgn="base" hangingPunct="0">
              <a:spcBef>
                <a:spcPct val="0"/>
              </a:spcBef>
              <a:spcAft>
                <a:spcPct val="0"/>
              </a:spcAft>
              <a:tabLst>
                <a:tab pos="2870200" algn="l"/>
                <a:tab pos="3403600" algn="l"/>
              </a:tabLst>
              <a:defRPr>
                <a:solidFill>
                  <a:schemeClr val="tx1"/>
                </a:solidFill>
                <a:latin typeface="Arial" charset="0"/>
              </a:defRPr>
            </a:lvl7pPr>
            <a:lvl8pPr marL="3429000" indent="-228600" defTabSz="912813" eaLnBrk="0" fontAlgn="base" hangingPunct="0">
              <a:spcBef>
                <a:spcPct val="0"/>
              </a:spcBef>
              <a:spcAft>
                <a:spcPct val="0"/>
              </a:spcAft>
              <a:tabLst>
                <a:tab pos="2870200" algn="l"/>
                <a:tab pos="3403600" algn="l"/>
              </a:tabLst>
              <a:defRPr>
                <a:solidFill>
                  <a:schemeClr val="tx1"/>
                </a:solidFill>
                <a:latin typeface="Arial" charset="0"/>
              </a:defRPr>
            </a:lvl8pPr>
            <a:lvl9pPr marL="3886200" indent="-228600" defTabSz="912813" eaLnBrk="0" fontAlgn="base" hangingPunct="0">
              <a:spcBef>
                <a:spcPct val="0"/>
              </a:spcBef>
              <a:spcAft>
                <a:spcPct val="0"/>
              </a:spcAft>
              <a:tabLst>
                <a:tab pos="2870200" algn="l"/>
                <a:tab pos="3403600" algn="l"/>
              </a:tabLst>
              <a:defRPr>
                <a:solidFill>
                  <a:schemeClr val="tx1"/>
                </a:solidFill>
                <a:latin typeface="Arial" charset="0"/>
              </a:defRPr>
            </a:lvl9pPr>
          </a:lstStyle>
          <a:p>
            <a:pPr marL="2764536" indent="-2764536" eaLnBrk="1" hangingPunct="1">
              <a:lnSpc>
                <a:spcPct val="110000"/>
              </a:lnSpc>
              <a:tabLst>
                <a:tab pos="2764536" algn="l"/>
                <a:tab pos="3087065" algn="l"/>
              </a:tabLst>
            </a:pPr>
            <a:r>
              <a:rPr lang="en-US" sz="2000" dirty="0"/>
              <a:t>Die </a:t>
            </a:r>
            <a:r>
              <a:rPr lang="en-US" sz="2000" dirty="0" err="1"/>
              <a:t>Berücksichtigung</a:t>
            </a:r>
            <a:r>
              <a:rPr lang="en-US" sz="2000" dirty="0"/>
              <a:t> von </a:t>
            </a:r>
            <a:r>
              <a:rPr lang="en-US" sz="2000" dirty="0" err="1"/>
              <a:t>Vordienstzeiten</a:t>
            </a:r>
            <a:r>
              <a:rPr lang="en-US" sz="2000" dirty="0"/>
              <a:t> </a:t>
            </a:r>
            <a:r>
              <a:rPr lang="en-US" sz="2000" dirty="0" err="1"/>
              <a:t>als</a:t>
            </a:r>
            <a:r>
              <a:rPr lang="en-US" sz="2000" dirty="0"/>
              <a:t> </a:t>
            </a:r>
            <a:r>
              <a:rPr lang="en-US" sz="2000" dirty="0" err="1"/>
              <a:t>ruhegehaltfähige</a:t>
            </a:r>
            <a:r>
              <a:rPr lang="en-US" sz="2000" dirty="0"/>
              <a:t> </a:t>
            </a:r>
            <a:r>
              <a:rPr lang="en-US" sz="2000" dirty="0" err="1"/>
              <a:t>Dienstzeit</a:t>
            </a:r>
            <a:endParaRPr lang="en-US" sz="2000" dirty="0"/>
          </a:p>
          <a:p>
            <a:pPr marL="2764536" indent="-2764536" eaLnBrk="1" hangingPunct="1">
              <a:lnSpc>
                <a:spcPct val="110000"/>
              </a:lnSpc>
              <a:tabLst>
                <a:tab pos="2764536" algn="l"/>
                <a:tab pos="3087065" algn="l"/>
              </a:tabLst>
            </a:pPr>
            <a:r>
              <a:rPr lang="en-US" sz="2000" dirty="0" err="1"/>
              <a:t>richtet</a:t>
            </a:r>
            <a:r>
              <a:rPr lang="en-US" sz="2000" dirty="0"/>
              <a:t> </a:t>
            </a:r>
            <a:r>
              <a:rPr lang="en-US" sz="2000" dirty="0" err="1"/>
              <a:t>sich</a:t>
            </a:r>
            <a:r>
              <a:rPr lang="en-US" sz="2000" dirty="0"/>
              <a:t> </a:t>
            </a:r>
            <a:r>
              <a:rPr lang="en-US" sz="2000" dirty="0" err="1"/>
              <a:t>nach</a:t>
            </a:r>
            <a:r>
              <a:rPr lang="en-US" sz="2000" dirty="0"/>
              <a:t> dem </a:t>
            </a:r>
            <a:r>
              <a:rPr lang="en-US" sz="2000" dirty="0" err="1"/>
              <a:t>Beamtenverhältnis</a:t>
            </a:r>
            <a:r>
              <a:rPr lang="en-US" sz="2000" dirty="0"/>
              <a:t> </a:t>
            </a:r>
            <a:r>
              <a:rPr lang="en-US" sz="2000" dirty="0" err="1"/>
              <a:t>aus</a:t>
            </a:r>
            <a:r>
              <a:rPr lang="en-US" sz="2000" dirty="0"/>
              <a:t> dem der </a:t>
            </a:r>
            <a:r>
              <a:rPr lang="en-US" sz="2000" dirty="0" err="1"/>
              <a:t>Beamte</a:t>
            </a:r>
            <a:r>
              <a:rPr lang="en-US" sz="2000" dirty="0"/>
              <a:t> in den</a:t>
            </a:r>
          </a:p>
          <a:p>
            <a:pPr marL="2764536" indent="-2764536" eaLnBrk="1" hangingPunct="1">
              <a:lnSpc>
                <a:spcPct val="110000"/>
              </a:lnSpc>
              <a:tabLst>
                <a:tab pos="2764536" algn="l"/>
                <a:tab pos="3087065" algn="l"/>
              </a:tabLst>
            </a:pPr>
            <a:r>
              <a:rPr lang="en-US" sz="2000" dirty="0" err="1"/>
              <a:t>Ruhestand</a:t>
            </a:r>
            <a:r>
              <a:rPr lang="en-US" sz="2000" dirty="0"/>
              <a:t> </a:t>
            </a:r>
            <a:r>
              <a:rPr lang="en-US" sz="2000" dirty="0" err="1"/>
              <a:t>tritt</a:t>
            </a:r>
            <a:r>
              <a:rPr lang="en-US" sz="2000" dirty="0"/>
              <a:t>.</a:t>
            </a:r>
          </a:p>
          <a:p>
            <a:pPr marL="2764536" indent="-2764536" eaLnBrk="1" hangingPunct="1">
              <a:lnSpc>
                <a:spcPct val="110000"/>
              </a:lnSpc>
              <a:tabLst>
                <a:tab pos="2764536" algn="l"/>
                <a:tab pos="3087065" algn="l"/>
              </a:tabLst>
            </a:pPr>
            <a:endParaRPr lang="en-US" sz="2000" dirty="0"/>
          </a:p>
          <a:p>
            <a:pPr marL="2764536" indent="-2764536" eaLnBrk="1" hangingPunct="1">
              <a:lnSpc>
                <a:spcPct val="110000"/>
              </a:lnSpc>
              <a:tabLst>
                <a:tab pos="2764536" algn="l"/>
                <a:tab pos="3087065" algn="l"/>
              </a:tabLst>
            </a:pPr>
            <a:r>
              <a:rPr lang="en-US" sz="2000" u="sng" dirty="0" err="1"/>
              <a:t>Laufbahn</a:t>
            </a:r>
            <a:r>
              <a:rPr lang="en-US" sz="2000" u="sng" dirty="0"/>
              <a:t>:</a:t>
            </a:r>
            <a:r>
              <a:rPr lang="en-US" sz="2000" dirty="0"/>
              <a:t>	Das Amt ist laufbahnfrei. </a:t>
            </a:r>
          </a:p>
          <a:p>
            <a:pPr eaLnBrk="1" hangingPunct="1">
              <a:lnSpc>
                <a:spcPct val="110000"/>
              </a:lnSpc>
            </a:pPr>
            <a:endParaRPr lang="en-US" sz="2000" dirty="0"/>
          </a:p>
          <a:p>
            <a:pPr eaLnBrk="1" hangingPunct="1">
              <a:lnSpc>
                <a:spcPct val="110000"/>
              </a:lnSpc>
            </a:pPr>
            <a:r>
              <a:rPr lang="en-US" sz="2000" dirty="0" err="1"/>
              <a:t>Urteil</a:t>
            </a:r>
            <a:r>
              <a:rPr lang="en-US" sz="2000" dirty="0"/>
              <a:t> </a:t>
            </a:r>
            <a:r>
              <a:rPr lang="en-US" sz="2000" dirty="0" err="1"/>
              <a:t>Bundesverwaltungsgericht</a:t>
            </a:r>
            <a:r>
              <a:rPr lang="en-US" sz="2000" dirty="0"/>
              <a:t> </a:t>
            </a:r>
            <a:r>
              <a:rPr lang="en-US" sz="2000" dirty="0" err="1"/>
              <a:t>vom</a:t>
            </a:r>
            <a:r>
              <a:rPr lang="en-US" sz="2000" dirty="0"/>
              <a:t> 28.02.2007 – 2 C 18.06</a:t>
            </a:r>
          </a:p>
        </p:txBody>
      </p:sp>
    </p:spTree>
    <p:extLst>
      <p:ext uri="{BB962C8B-B14F-4D97-AF65-F5344CB8AC3E}">
        <p14:creationId xmlns:p14="http://schemas.microsoft.com/office/powerpoint/2010/main" val="396420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9C6A81C-63B9-436E-AED0-D2BEF7D9E2B1}" type="slidenum">
              <a:rPr lang="de-DE" smtClean="0"/>
              <a:pPr/>
              <a:t>2</a:t>
            </a:fld>
            <a:endParaRPr lang="de-DE" dirty="0"/>
          </a:p>
        </p:txBody>
      </p:sp>
      <p:pic>
        <p:nvPicPr>
          <p:cNvPr id="7" name="Bild 3"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0" y="97602"/>
            <a:ext cx="4636517" cy="2282353"/>
          </a:xfrm>
          <a:prstGeom prst="rect">
            <a:avLst/>
          </a:prstGeom>
        </p:spPr>
      </p:pic>
      <p:sp>
        <p:nvSpPr>
          <p:cNvPr id="10" name="Textfeld 7"/>
          <p:cNvSpPr txBox="1">
            <a:spLocks noChangeArrowheads="1"/>
          </p:cNvSpPr>
          <p:nvPr/>
        </p:nvSpPr>
        <p:spPr bwMode="auto">
          <a:xfrm>
            <a:off x="587632" y="2132856"/>
            <a:ext cx="82661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33400" indent="-533400" defTabSz="912813" eaLnBrk="0" hangingPunct="0">
              <a:tabLst>
                <a:tab pos="533400" algn="l"/>
                <a:tab pos="901700" algn="l"/>
                <a:tab pos="8255000" algn="r"/>
              </a:tabLst>
              <a:defRPr>
                <a:solidFill>
                  <a:schemeClr val="tx1"/>
                </a:solidFill>
                <a:latin typeface="Arial" charset="0"/>
              </a:defRPr>
            </a:lvl1pPr>
            <a:lvl2pPr marL="742950" indent="-285750" defTabSz="912813" eaLnBrk="0" hangingPunct="0">
              <a:tabLst>
                <a:tab pos="533400" algn="l"/>
                <a:tab pos="901700" algn="l"/>
                <a:tab pos="8255000" algn="r"/>
              </a:tabLst>
              <a:defRPr>
                <a:solidFill>
                  <a:schemeClr val="tx1"/>
                </a:solidFill>
                <a:latin typeface="Arial" charset="0"/>
              </a:defRPr>
            </a:lvl2pPr>
            <a:lvl3pPr marL="1143000" indent="-228600" defTabSz="912813" eaLnBrk="0" hangingPunct="0">
              <a:tabLst>
                <a:tab pos="533400" algn="l"/>
                <a:tab pos="901700" algn="l"/>
                <a:tab pos="8255000" algn="r"/>
              </a:tabLst>
              <a:defRPr>
                <a:solidFill>
                  <a:schemeClr val="tx1"/>
                </a:solidFill>
                <a:latin typeface="Arial" charset="0"/>
              </a:defRPr>
            </a:lvl3pPr>
            <a:lvl4pPr marL="1600200" indent="-228600" defTabSz="912813" eaLnBrk="0" hangingPunct="0">
              <a:tabLst>
                <a:tab pos="533400" algn="l"/>
                <a:tab pos="901700" algn="l"/>
                <a:tab pos="8255000" algn="r"/>
              </a:tabLst>
              <a:defRPr>
                <a:solidFill>
                  <a:schemeClr val="tx1"/>
                </a:solidFill>
                <a:latin typeface="Arial" charset="0"/>
              </a:defRPr>
            </a:lvl4pPr>
            <a:lvl5pPr marL="2057400" indent="-228600" defTabSz="912813" eaLnBrk="0" hangingPunct="0">
              <a:tabLst>
                <a:tab pos="533400" algn="l"/>
                <a:tab pos="901700" algn="l"/>
                <a:tab pos="8255000" algn="r"/>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9pPr>
          </a:lstStyle>
          <a:p>
            <a:pPr eaLnBrk="1" hangingPunct="1">
              <a:buFontTx/>
              <a:buAutoNum type="romanUcPeriod"/>
              <a:defRPr/>
            </a:pPr>
            <a:r>
              <a:rPr lang="de-DE" sz="2500" dirty="0">
                <a:cs typeface="Arial" charset="0"/>
              </a:rPr>
              <a:t>Allgemein  	</a:t>
            </a:r>
            <a:br>
              <a:rPr lang="de-DE" sz="2500" dirty="0">
                <a:cs typeface="Arial" charset="0"/>
              </a:rPr>
            </a:br>
            <a:r>
              <a:rPr lang="de-DE" sz="2000" dirty="0">
                <a:cs typeface="Arial" charset="0"/>
              </a:rPr>
              <a:t>1. 	Personenkreis   	</a:t>
            </a:r>
            <a:br>
              <a:rPr lang="de-DE" sz="2000" dirty="0">
                <a:cs typeface="Arial" charset="0"/>
              </a:rPr>
            </a:br>
            <a:r>
              <a:rPr lang="de-DE" sz="2000" dirty="0">
                <a:cs typeface="Arial" charset="0"/>
              </a:rPr>
              <a:t>2. 	Rechtsgrundlagen	</a:t>
            </a:r>
            <a:br>
              <a:rPr lang="de-DE" sz="2000" dirty="0">
                <a:cs typeface="Arial" charset="0"/>
              </a:rPr>
            </a:br>
            <a:r>
              <a:rPr lang="de-DE" sz="2000" dirty="0">
                <a:cs typeface="Arial" charset="0"/>
              </a:rPr>
              <a:t>3.  Altersgrenzen </a:t>
            </a:r>
          </a:p>
          <a:p>
            <a:pPr eaLnBrk="1" hangingPunct="1">
              <a:buFontTx/>
              <a:buAutoNum type="romanUcPeriod"/>
              <a:defRPr/>
            </a:pPr>
            <a:endParaRPr lang="de-DE" sz="2500" dirty="0">
              <a:cs typeface="Arial" charset="0"/>
            </a:endParaRPr>
          </a:p>
          <a:p>
            <a:pPr eaLnBrk="1" hangingPunct="1">
              <a:buFontTx/>
              <a:buAutoNum type="romanUcPeriod"/>
              <a:defRPr/>
            </a:pPr>
            <a:r>
              <a:rPr lang="de-DE" sz="2500" dirty="0">
                <a:cs typeface="Arial" charset="0"/>
              </a:rPr>
              <a:t>Wartezeiten	</a:t>
            </a:r>
            <a:br>
              <a:rPr lang="de-DE" sz="2000" dirty="0">
                <a:cs typeface="Arial" charset="0"/>
              </a:rPr>
            </a:br>
            <a:br>
              <a:rPr lang="de-DE" sz="2000" dirty="0">
                <a:cs typeface="Arial" charset="0"/>
              </a:rPr>
            </a:br>
            <a:r>
              <a:rPr lang="de-DE" sz="2000" dirty="0">
                <a:cs typeface="Arial" charset="0"/>
              </a:rPr>
              <a:t>	</a:t>
            </a:r>
          </a:p>
          <a:p>
            <a:pPr eaLnBrk="1" hangingPunct="1">
              <a:buFontTx/>
              <a:buAutoNum type="romanUcPeriod"/>
              <a:defRPr/>
            </a:pPr>
            <a:r>
              <a:rPr lang="de-DE" sz="2500" dirty="0">
                <a:cs typeface="Arial" charset="0"/>
              </a:rPr>
              <a:t>Entlassung auf Antrag	</a:t>
            </a:r>
            <a:br>
              <a:rPr lang="de-DE" sz="2500" dirty="0">
                <a:cs typeface="Arial" charset="0"/>
              </a:rPr>
            </a:br>
            <a:endParaRPr lang="de-DE" sz="2000" dirty="0">
              <a:cs typeface="Arial" charset="0"/>
            </a:endParaRPr>
          </a:p>
          <a:p>
            <a:pPr marL="0" indent="0" eaLnBrk="1" hangingPunct="1">
              <a:defRPr/>
            </a:pPr>
            <a:r>
              <a:rPr lang="de-DE" sz="2000" dirty="0">
                <a:cs typeface="Arial" charset="0"/>
              </a:rPr>
              <a:t>	</a:t>
            </a:r>
          </a:p>
        </p:txBody>
      </p:sp>
      <p:sp>
        <p:nvSpPr>
          <p:cNvPr id="11" name="Rectangle 2"/>
          <p:cNvSpPr txBox="1">
            <a:spLocks noChangeArrowheads="1"/>
          </p:cNvSpPr>
          <p:nvPr/>
        </p:nvSpPr>
        <p:spPr>
          <a:xfrm rot="21446962">
            <a:off x="779923" y="1145320"/>
            <a:ext cx="3658520" cy="518373"/>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900" b="0" dirty="0">
                <a:solidFill>
                  <a:srgbClr val="94C11C"/>
                </a:solidFill>
                <a:latin typeface="Arial" panose="020B0604020202020204" pitchFamily="34" charset="0"/>
                <a:cs typeface="Arial" panose="020B0604020202020204" pitchFamily="34" charset="0"/>
              </a:rPr>
              <a:t>//</a:t>
            </a:r>
            <a:r>
              <a:rPr lang="de-DE" sz="2900" b="0" dirty="0">
                <a:solidFill>
                  <a:schemeClr val="bg1"/>
                </a:solidFill>
                <a:latin typeface="Arial" panose="020B0604020202020204" pitchFamily="34" charset="0"/>
                <a:cs typeface="Arial" panose="020B0604020202020204" pitchFamily="34" charset="0"/>
              </a:rPr>
              <a:t> Gliederung 1/2</a:t>
            </a:r>
          </a:p>
        </p:txBody>
      </p:sp>
    </p:spTree>
    <p:extLst>
      <p:ext uri="{BB962C8B-B14F-4D97-AF65-F5344CB8AC3E}">
        <p14:creationId xmlns:p14="http://schemas.microsoft.com/office/powerpoint/2010/main" val="3036380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242115"/>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510603" y="3162850"/>
            <a:ext cx="8266113" cy="23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0200" indent="-2870200" defTabSz="912813" eaLnBrk="0" hangingPunct="0">
              <a:tabLst>
                <a:tab pos="2870200" algn="l"/>
                <a:tab pos="3403600" algn="l"/>
              </a:tabLst>
              <a:defRPr>
                <a:solidFill>
                  <a:schemeClr val="tx1"/>
                </a:solidFill>
                <a:latin typeface="Arial" charset="0"/>
              </a:defRPr>
            </a:lvl1pPr>
            <a:lvl2pPr marL="742950" indent="-285750" defTabSz="912813" eaLnBrk="0" hangingPunct="0">
              <a:tabLst>
                <a:tab pos="2870200" algn="l"/>
                <a:tab pos="3403600" algn="l"/>
              </a:tabLst>
              <a:defRPr>
                <a:solidFill>
                  <a:schemeClr val="tx1"/>
                </a:solidFill>
                <a:latin typeface="Arial" charset="0"/>
              </a:defRPr>
            </a:lvl2pPr>
            <a:lvl3pPr marL="1143000" indent="-228600" defTabSz="912813" eaLnBrk="0" hangingPunct="0">
              <a:tabLst>
                <a:tab pos="2870200" algn="l"/>
                <a:tab pos="3403600" algn="l"/>
              </a:tabLst>
              <a:defRPr>
                <a:solidFill>
                  <a:schemeClr val="tx1"/>
                </a:solidFill>
                <a:latin typeface="Arial" charset="0"/>
              </a:defRPr>
            </a:lvl3pPr>
            <a:lvl4pPr marL="1600200" indent="-228600" defTabSz="912813" eaLnBrk="0" hangingPunct="0">
              <a:tabLst>
                <a:tab pos="2870200" algn="l"/>
                <a:tab pos="3403600" algn="l"/>
              </a:tabLst>
              <a:defRPr>
                <a:solidFill>
                  <a:schemeClr val="tx1"/>
                </a:solidFill>
                <a:latin typeface="Arial" charset="0"/>
              </a:defRPr>
            </a:lvl4pPr>
            <a:lvl5pPr marL="2057400" indent="-228600" defTabSz="912813" eaLnBrk="0" hangingPunct="0">
              <a:tabLst>
                <a:tab pos="2870200" algn="l"/>
                <a:tab pos="3403600" algn="l"/>
              </a:tabLst>
              <a:defRPr>
                <a:solidFill>
                  <a:schemeClr val="tx1"/>
                </a:solidFill>
                <a:latin typeface="Arial" charset="0"/>
              </a:defRPr>
            </a:lvl5pPr>
            <a:lvl6pPr marL="2514600" indent="-228600" defTabSz="912813" eaLnBrk="0" fontAlgn="base" hangingPunct="0">
              <a:spcBef>
                <a:spcPct val="0"/>
              </a:spcBef>
              <a:spcAft>
                <a:spcPct val="0"/>
              </a:spcAft>
              <a:tabLst>
                <a:tab pos="2870200" algn="l"/>
                <a:tab pos="3403600" algn="l"/>
              </a:tabLst>
              <a:defRPr>
                <a:solidFill>
                  <a:schemeClr val="tx1"/>
                </a:solidFill>
                <a:latin typeface="Arial" charset="0"/>
              </a:defRPr>
            </a:lvl6pPr>
            <a:lvl7pPr marL="2971800" indent="-228600" defTabSz="912813" eaLnBrk="0" fontAlgn="base" hangingPunct="0">
              <a:spcBef>
                <a:spcPct val="0"/>
              </a:spcBef>
              <a:spcAft>
                <a:spcPct val="0"/>
              </a:spcAft>
              <a:tabLst>
                <a:tab pos="2870200" algn="l"/>
                <a:tab pos="3403600" algn="l"/>
              </a:tabLst>
              <a:defRPr>
                <a:solidFill>
                  <a:schemeClr val="tx1"/>
                </a:solidFill>
                <a:latin typeface="Arial" charset="0"/>
              </a:defRPr>
            </a:lvl7pPr>
            <a:lvl8pPr marL="3429000" indent="-228600" defTabSz="912813" eaLnBrk="0" fontAlgn="base" hangingPunct="0">
              <a:spcBef>
                <a:spcPct val="0"/>
              </a:spcBef>
              <a:spcAft>
                <a:spcPct val="0"/>
              </a:spcAft>
              <a:tabLst>
                <a:tab pos="2870200" algn="l"/>
                <a:tab pos="3403600" algn="l"/>
              </a:tabLst>
              <a:defRPr>
                <a:solidFill>
                  <a:schemeClr val="tx1"/>
                </a:solidFill>
                <a:latin typeface="Arial" charset="0"/>
              </a:defRPr>
            </a:lvl8pPr>
            <a:lvl9pPr marL="3886200" indent="-228600" defTabSz="912813" eaLnBrk="0" fontAlgn="base" hangingPunct="0">
              <a:spcBef>
                <a:spcPct val="0"/>
              </a:spcBef>
              <a:spcAft>
                <a:spcPct val="0"/>
              </a:spcAft>
              <a:tabLst>
                <a:tab pos="2870200" algn="l"/>
                <a:tab pos="3403600" algn="l"/>
              </a:tabLst>
              <a:defRPr>
                <a:solidFill>
                  <a:schemeClr val="tx1"/>
                </a:solidFill>
                <a:latin typeface="Arial" charset="0"/>
              </a:defRPr>
            </a:lvl9pPr>
          </a:lstStyle>
          <a:p>
            <a:pPr marL="2764536" indent="-2764536" eaLnBrk="1" hangingPunct="1">
              <a:lnSpc>
                <a:spcPct val="110000"/>
              </a:lnSpc>
              <a:tabLst>
                <a:tab pos="2764536" algn="l"/>
                <a:tab pos="3087065" algn="l"/>
              </a:tabLst>
            </a:pPr>
            <a:r>
              <a:rPr lang="en-US" sz="2000" u="sng" dirty="0" err="1"/>
              <a:t>Berufliche</a:t>
            </a:r>
            <a:r>
              <a:rPr lang="en-US" sz="2000" u="sng" dirty="0"/>
              <a:t> Qualifikation:</a:t>
            </a:r>
            <a:r>
              <a:rPr lang="en-US" sz="2000" dirty="0"/>
              <a:t>	§ 71 Abs. 3 Satz 1 Gemeindeordnung</a:t>
            </a:r>
            <a:br>
              <a:rPr lang="en-US" sz="2000" dirty="0"/>
            </a:br>
            <a:br>
              <a:rPr lang="en-US" sz="2000" dirty="0"/>
            </a:br>
            <a:r>
              <a:rPr lang="en-US" sz="2000" dirty="0"/>
              <a:t>Die Beigeordneten müssen die für ihr Amt erforderlichen</a:t>
            </a:r>
            <a:br>
              <a:rPr lang="en-US" sz="2000" dirty="0"/>
            </a:br>
            <a:r>
              <a:rPr lang="en-US" sz="2000" dirty="0"/>
              <a:t>//	fachlichen Voraussetzungen erfüllen</a:t>
            </a:r>
          </a:p>
          <a:p>
            <a:pPr marL="2764536" indent="-2764536" eaLnBrk="1" hangingPunct="1">
              <a:lnSpc>
                <a:spcPct val="110000"/>
              </a:lnSpc>
              <a:tabLst>
                <a:tab pos="2764536" algn="l"/>
                <a:tab pos="3087065" algn="l"/>
              </a:tabLst>
            </a:pPr>
            <a:r>
              <a:rPr lang="en-US" sz="2000" dirty="0"/>
              <a:t>	//	ausreichende Erfahrung nachweisen</a:t>
            </a:r>
          </a:p>
          <a:p>
            <a:pPr eaLnBrk="1" hangingPunct="1">
              <a:lnSpc>
                <a:spcPct val="110000"/>
              </a:lnSpc>
            </a:pPr>
            <a:endParaRPr lang="en-US" sz="2000" dirty="0"/>
          </a:p>
        </p:txBody>
      </p:sp>
    </p:spTree>
    <p:extLst>
      <p:ext uri="{BB962C8B-B14F-4D97-AF65-F5344CB8AC3E}">
        <p14:creationId xmlns:p14="http://schemas.microsoft.com/office/powerpoint/2010/main" val="178604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176804"/>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522288" y="2514651"/>
            <a:ext cx="82661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1085850" indent="-34290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u="sng" dirty="0"/>
              <a:t>Folge:</a:t>
            </a:r>
          </a:p>
          <a:p>
            <a:pPr eaLnBrk="1" hangingPunct="1">
              <a:lnSpc>
                <a:spcPct val="110000"/>
              </a:lnSpc>
            </a:pPr>
            <a:endParaRPr lang="en-US" sz="2000" u="sng" dirty="0"/>
          </a:p>
          <a:p>
            <a:pPr eaLnBrk="1" hangingPunct="1">
              <a:lnSpc>
                <a:spcPct val="110000"/>
              </a:lnSpc>
            </a:pPr>
            <a:r>
              <a:rPr lang="en-US" sz="2000" dirty="0"/>
              <a:t>Es können keine Ausbildungszeiten (Studium) nach § 11 LBeamtVG berücksichtigt werden.</a:t>
            </a:r>
          </a:p>
          <a:p>
            <a:pPr eaLnBrk="1" hangingPunct="1">
              <a:lnSpc>
                <a:spcPct val="110000"/>
              </a:lnSpc>
            </a:pPr>
            <a:endParaRPr lang="en-US" sz="2000" dirty="0"/>
          </a:p>
          <a:p>
            <a:pPr eaLnBrk="1" hangingPunct="1">
              <a:lnSpc>
                <a:spcPct val="110000"/>
              </a:lnSpc>
            </a:pPr>
            <a:r>
              <a:rPr lang="en-US" sz="2000" dirty="0"/>
              <a:t>Das Bundesverwaltungsgericht hat in seinem Urteil vom 28.02.2007 entschieden:</a:t>
            </a:r>
          </a:p>
          <a:p>
            <a:pPr lvl="1" eaLnBrk="1" hangingPunct="1">
              <a:lnSpc>
                <a:spcPct val="110000"/>
              </a:lnSpc>
              <a:buFont typeface="Arial" charset="0"/>
              <a:buChar char="•"/>
            </a:pPr>
            <a:r>
              <a:rPr lang="en-US" sz="2000" dirty="0"/>
              <a:t>Die Vorgaben des § 71 Abs. 3 Satz 1 GO sind zu unspezifisch. Sie erfüllen nicht das Kriterium “vorgeschrieben” in § 11 LBeamtVG.</a:t>
            </a:r>
          </a:p>
          <a:p>
            <a:pPr lvl="1" eaLnBrk="1" hangingPunct="1">
              <a:lnSpc>
                <a:spcPct val="110000"/>
              </a:lnSpc>
              <a:buFont typeface="Arial" charset="0"/>
              <a:buChar char="•"/>
            </a:pPr>
            <a:r>
              <a:rPr lang="en-US" sz="2000" dirty="0"/>
              <a:t>Auch eine Stellenausschreibung erfüllt nicht dieses Kriterium.</a:t>
            </a:r>
          </a:p>
        </p:txBody>
      </p:sp>
    </p:spTree>
    <p:extLst>
      <p:ext uri="{BB962C8B-B14F-4D97-AF65-F5344CB8AC3E}">
        <p14:creationId xmlns:p14="http://schemas.microsoft.com/office/powerpoint/2010/main" val="334184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344488" y="2775894"/>
            <a:ext cx="8266112"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0200" indent="-2870200" defTabSz="912813" eaLnBrk="0" hangingPunct="0">
              <a:tabLst>
                <a:tab pos="2870200" algn="l"/>
                <a:tab pos="3403600" algn="l"/>
              </a:tabLst>
              <a:defRPr>
                <a:solidFill>
                  <a:schemeClr val="tx1"/>
                </a:solidFill>
                <a:latin typeface="Arial" charset="0"/>
              </a:defRPr>
            </a:lvl1pPr>
            <a:lvl2pPr marL="742950" indent="-285750" defTabSz="912813" eaLnBrk="0" hangingPunct="0">
              <a:tabLst>
                <a:tab pos="2870200" algn="l"/>
                <a:tab pos="3403600" algn="l"/>
              </a:tabLst>
              <a:defRPr>
                <a:solidFill>
                  <a:schemeClr val="tx1"/>
                </a:solidFill>
                <a:latin typeface="Arial" charset="0"/>
              </a:defRPr>
            </a:lvl2pPr>
            <a:lvl3pPr marL="1143000" indent="-228600" defTabSz="912813" eaLnBrk="0" hangingPunct="0">
              <a:tabLst>
                <a:tab pos="2870200" algn="l"/>
                <a:tab pos="3403600" algn="l"/>
              </a:tabLst>
              <a:defRPr>
                <a:solidFill>
                  <a:schemeClr val="tx1"/>
                </a:solidFill>
                <a:latin typeface="Arial" charset="0"/>
              </a:defRPr>
            </a:lvl3pPr>
            <a:lvl4pPr marL="1600200" indent="-228600" defTabSz="912813" eaLnBrk="0" hangingPunct="0">
              <a:tabLst>
                <a:tab pos="2870200" algn="l"/>
                <a:tab pos="3403600" algn="l"/>
              </a:tabLst>
              <a:defRPr>
                <a:solidFill>
                  <a:schemeClr val="tx1"/>
                </a:solidFill>
                <a:latin typeface="Arial" charset="0"/>
              </a:defRPr>
            </a:lvl4pPr>
            <a:lvl5pPr marL="2057400" indent="-228600" defTabSz="912813" eaLnBrk="0" hangingPunct="0">
              <a:tabLst>
                <a:tab pos="2870200" algn="l"/>
                <a:tab pos="3403600" algn="l"/>
              </a:tabLst>
              <a:defRPr>
                <a:solidFill>
                  <a:schemeClr val="tx1"/>
                </a:solidFill>
                <a:latin typeface="Arial" charset="0"/>
              </a:defRPr>
            </a:lvl5pPr>
            <a:lvl6pPr marL="2514600" indent="-228600" defTabSz="912813" eaLnBrk="0" fontAlgn="base" hangingPunct="0">
              <a:spcBef>
                <a:spcPct val="0"/>
              </a:spcBef>
              <a:spcAft>
                <a:spcPct val="0"/>
              </a:spcAft>
              <a:tabLst>
                <a:tab pos="2870200" algn="l"/>
                <a:tab pos="3403600" algn="l"/>
              </a:tabLst>
              <a:defRPr>
                <a:solidFill>
                  <a:schemeClr val="tx1"/>
                </a:solidFill>
                <a:latin typeface="Arial" charset="0"/>
              </a:defRPr>
            </a:lvl6pPr>
            <a:lvl7pPr marL="2971800" indent="-228600" defTabSz="912813" eaLnBrk="0" fontAlgn="base" hangingPunct="0">
              <a:spcBef>
                <a:spcPct val="0"/>
              </a:spcBef>
              <a:spcAft>
                <a:spcPct val="0"/>
              </a:spcAft>
              <a:tabLst>
                <a:tab pos="2870200" algn="l"/>
                <a:tab pos="3403600" algn="l"/>
              </a:tabLst>
              <a:defRPr>
                <a:solidFill>
                  <a:schemeClr val="tx1"/>
                </a:solidFill>
                <a:latin typeface="Arial" charset="0"/>
              </a:defRPr>
            </a:lvl7pPr>
            <a:lvl8pPr marL="3429000" indent="-228600" defTabSz="912813" eaLnBrk="0" fontAlgn="base" hangingPunct="0">
              <a:spcBef>
                <a:spcPct val="0"/>
              </a:spcBef>
              <a:spcAft>
                <a:spcPct val="0"/>
              </a:spcAft>
              <a:tabLst>
                <a:tab pos="2870200" algn="l"/>
                <a:tab pos="3403600" algn="l"/>
              </a:tabLst>
              <a:defRPr>
                <a:solidFill>
                  <a:schemeClr val="tx1"/>
                </a:solidFill>
                <a:latin typeface="Arial" charset="0"/>
              </a:defRPr>
            </a:lvl8pPr>
            <a:lvl9pPr marL="3886200" indent="-228600" defTabSz="912813" eaLnBrk="0" fontAlgn="base" hangingPunct="0">
              <a:spcBef>
                <a:spcPct val="0"/>
              </a:spcBef>
              <a:spcAft>
                <a:spcPct val="0"/>
              </a:spcAft>
              <a:tabLst>
                <a:tab pos="2870200" algn="l"/>
                <a:tab pos="3403600" algn="l"/>
              </a:tabLst>
              <a:defRPr>
                <a:solidFill>
                  <a:schemeClr val="tx1"/>
                </a:solidFill>
                <a:latin typeface="Arial" charset="0"/>
              </a:defRPr>
            </a:lvl9pPr>
          </a:lstStyle>
          <a:p>
            <a:pPr eaLnBrk="1" hangingPunct="1">
              <a:lnSpc>
                <a:spcPct val="110000"/>
              </a:lnSpc>
              <a:defRPr/>
            </a:pPr>
            <a:r>
              <a:rPr lang="en-US" sz="2000" u="sng" dirty="0"/>
              <a:t>Berufliche Qualifikation:</a:t>
            </a:r>
            <a:r>
              <a:rPr lang="en-US" sz="2000" dirty="0"/>
              <a:t> § 47 Abs. 1 Satz 3 Kreisordnung</a:t>
            </a:r>
          </a:p>
          <a:p>
            <a:pPr marL="2761656" eaLnBrk="1" hangingPunct="1">
              <a:lnSpc>
                <a:spcPct val="110000"/>
              </a:lnSpc>
              <a:tabLst>
                <a:tab pos="2764536" algn="l"/>
                <a:tab pos="3087065" algn="l"/>
              </a:tabLst>
              <a:defRPr/>
            </a:pPr>
            <a:r>
              <a:rPr lang="en-US" sz="2000" dirty="0"/>
              <a:t>	§ 71 Abs. 3 Satz 2 Gemeindeordnung</a:t>
            </a:r>
            <a:br>
              <a:rPr lang="en-US" sz="2000" dirty="0"/>
            </a:br>
            <a:br>
              <a:rPr lang="en-US" sz="2000" dirty="0"/>
            </a:br>
            <a:r>
              <a:rPr lang="en-US" sz="2000" dirty="0"/>
              <a:t>Befähigung zum Richteramt oder zum höheren Verwaltungsdienst bei</a:t>
            </a:r>
          </a:p>
          <a:p>
            <a:pPr marL="2761656" indent="0" eaLnBrk="1" hangingPunct="1">
              <a:lnSpc>
                <a:spcPct val="110000"/>
              </a:lnSpc>
              <a:buFont typeface="Arial" pitchFamily="34" charset="0"/>
              <a:buChar char="•"/>
              <a:tabLst>
                <a:tab pos="3172018" algn="l"/>
              </a:tabLst>
              <a:defRPr/>
            </a:pPr>
            <a:r>
              <a:rPr lang="en-US" sz="2000" dirty="0"/>
              <a:t> 	Kreisdirektoren</a:t>
            </a:r>
          </a:p>
          <a:p>
            <a:pPr marL="2761656" indent="0" eaLnBrk="1" hangingPunct="1">
              <a:lnSpc>
                <a:spcPct val="110000"/>
              </a:lnSpc>
              <a:buFont typeface="Arial" pitchFamily="34" charset="0"/>
              <a:buChar char="•"/>
              <a:tabLst>
                <a:tab pos="3172018" algn="l"/>
              </a:tabLst>
              <a:defRPr/>
            </a:pPr>
            <a:r>
              <a:rPr lang="en-US" sz="2000" dirty="0"/>
              <a:t> 	bei </a:t>
            </a:r>
            <a:r>
              <a:rPr lang="en-US" sz="2000" u="sng" dirty="0"/>
              <a:t>einem</a:t>
            </a:r>
            <a:r>
              <a:rPr lang="en-US" sz="2000" dirty="0"/>
              <a:t> Beigeordneten in kreisfreien 	Städten, großen kreisangehörigen Städten</a:t>
            </a:r>
          </a:p>
          <a:p>
            <a:pPr marL="2761656" indent="0" eaLnBrk="1" hangingPunct="1">
              <a:lnSpc>
                <a:spcPct val="110000"/>
              </a:lnSpc>
              <a:tabLst>
                <a:tab pos="3172018" algn="l"/>
              </a:tabLst>
              <a:defRPr/>
            </a:pPr>
            <a:endParaRPr lang="en-US" sz="2000" dirty="0"/>
          </a:p>
          <a:p>
            <a:pPr eaLnBrk="1" hangingPunct="1">
              <a:lnSpc>
                <a:spcPct val="110000"/>
              </a:lnSpc>
              <a:defRPr/>
            </a:pPr>
            <a:endParaRPr lang="en-US" sz="2000" dirty="0"/>
          </a:p>
        </p:txBody>
      </p:sp>
    </p:spTree>
    <p:extLst>
      <p:ext uri="{BB962C8B-B14F-4D97-AF65-F5344CB8AC3E}">
        <p14:creationId xmlns:p14="http://schemas.microsoft.com/office/powerpoint/2010/main" val="3600797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176804"/>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551525" y="2645272"/>
            <a:ext cx="82661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u="sng" dirty="0"/>
              <a:t>Ausnahme:</a:t>
            </a:r>
          </a:p>
          <a:p>
            <a:pPr eaLnBrk="1" hangingPunct="1">
              <a:lnSpc>
                <a:spcPct val="110000"/>
              </a:lnSpc>
            </a:pPr>
            <a:endParaRPr lang="en-US" sz="2000" u="sng" dirty="0"/>
          </a:p>
          <a:p>
            <a:pPr eaLnBrk="1" hangingPunct="1">
              <a:lnSpc>
                <a:spcPct val="110000"/>
              </a:lnSpc>
            </a:pPr>
            <a:r>
              <a:rPr lang="en-US" sz="2000" dirty="0"/>
              <a:t>Kreisdirektoren:</a:t>
            </a:r>
          </a:p>
          <a:p>
            <a:pPr eaLnBrk="1" hangingPunct="1">
              <a:lnSpc>
                <a:spcPct val="110000"/>
              </a:lnSpc>
            </a:pPr>
            <a:endParaRPr lang="en-US" sz="2000" dirty="0"/>
          </a:p>
          <a:p>
            <a:pPr eaLnBrk="1" hangingPunct="1">
              <a:lnSpc>
                <a:spcPct val="110000"/>
              </a:lnSpc>
            </a:pPr>
            <a:r>
              <a:rPr lang="en-US" sz="2000" dirty="0"/>
              <a:t>Die Befähigung zum Richteramt oder zum höheren Verwaltungsdienst ist verbindlich vorgeschrieben (§ 47 Abs. 1 Satz 3 KrO).</a:t>
            </a:r>
          </a:p>
          <a:p>
            <a:pPr eaLnBrk="1" hangingPunct="1">
              <a:lnSpc>
                <a:spcPct val="110000"/>
              </a:lnSpc>
            </a:pPr>
            <a:endParaRPr lang="en-US" sz="2000" dirty="0"/>
          </a:p>
          <a:p>
            <a:pPr eaLnBrk="1" hangingPunct="1">
              <a:lnSpc>
                <a:spcPct val="110000"/>
              </a:lnSpc>
            </a:pPr>
            <a:r>
              <a:rPr lang="en-US" sz="2000" dirty="0"/>
              <a:t>Ein Studium kann daher nach § 11 LBeamtVG als ruhegehaltfähige Dienstzeit berücksichtigt werden.</a:t>
            </a:r>
          </a:p>
        </p:txBody>
      </p:sp>
    </p:spTree>
    <p:extLst>
      <p:ext uri="{BB962C8B-B14F-4D97-AF65-F5344CB8AC3E}">
        <p14:creationId xmlns:p14="http://schemas.microsoft.com/office/powerpoint/2010/main" val="2047049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964799" cy="2165320"/>
          </a:xfrm>
          <a:prstGeom prst="rect">
            <a:avLst/>
          </a:prstGeom>
        </p:spPr>
      </p:pic>
      <p:sp>
        <p:nvSpPr>
          <p:cNvPr id="5" name="Rectangle 2"/>
          <p:cNvSpPr txBox="1">
            <a:spLocks noChangeArrowheads="1"/>
          </p:cNvSpPr>
          <p:nvPr/>
        </p:nvSpPr>
        <p:spPr>
          <a:xfrm rot="60000">
            <a:off x="461554" y="90617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01638" y="1988840"/>
            <a:ext cx="8266112" cy="403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10985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err="1"/>
              <a:t>Angestelltenzeiten</a:t>
            </a:r>
            <a:r>
              <a:rPr lang="en-US" sz="2000" dirty="0"/>
              <a:t> </a:t>
            </a:r>
          </a:p>
          <a:p>
            <a:pPr eaLnBrk="1" hangingPunct="1">
              <a:lnSpc>
                <a:spcPct val="110000"/>
              </a:lnSpc>
            </a:pPr>
            <a:r>
              <a:rPr lang="en-US" sz="2000" dirty="0" err="1"/>
              <a:t>Nach</a:t>
            </a:r>
            <a:r>
              <a:rPr lang="en-US" sz="2000" dirty="0"/>
              <a:t> § 9 </a:t>
            </a:r>
            <a:r>
              <a:rPr lang="en-US" sz="2000" dirty="0" err="1"/>
              <a:t>LBeamtVG</a:t>
            </a:r>
            <a:r>
              <a:rPr lang="en-US" sz="2000" dirty="0"/>
              <a:t> </a:t>
            </a:r>
            <a:r>
              <a:rPr lang="en-US" sz="2000" dirty="0" err="1"/>
              <a:t>gibt</a:t>
            </a:r>
            <a:r>
              <a:rPr lang="en-US" sz="2000" dirty="0"/>
              <a:t> es </a:t>
            </a:r>
            <a:r>
              <a:rPr lang="en-US" sz="2000" dirty="0" err="1"/>
              <a:t>zwei</a:t>
            </a:r>
            <a:r>
              <a:rPr lang="en-US" sz="2000" dirty="0"/>
              <a:t> </a:t>
            </a:r>
            <a:r>
              <a:rPr lang="en-US" sz="2000" dirty="0" err="1"/>
              <a:t>Möglichkeiten</a:t>
            </a:r>
            <a:r>
              <a:rPr lang="en-US" sz="2000" dirty="0"/>
              <a:t> der </a:t>
            </a:r>
            <a:r>
              <a:rPr lang="en-US" sz="2000" dirty="0" err="1"/>
              <a:t>Anrechnung</a:t>
            </a:r>
            <a:r>
              <a:rPr lang="en-US" sz="2000" dirty="0"/>
              <a:t> von</a:t>
            </a:r>
          </a:p>
          <a:p>
            <a:pPr eaLnBrk="1" hangingPunct="1">
              <a:lnSpc>
                <a:spcPct val="110000"/>
              </a:lnSpc>
            </a:pPr>
            <a:r>
              <a:rPr lang="en-US" sz="2000" dirty="0" err="1"/>
              <a:t>Angestelltenzeiten</a:t>
            </a:r>
            <a:r>
              <a:rPr lang="en-US" sz="2000" dirty="0"/>
              <a:t>.</a:t>
            </a:r>
          </a:p>
          <a:p>
            <a:pPr eaLnBrk="1" hangingPunct="1">
              <a:lnSpc>
                <a:spcPct val="110000"/>
              </a:lnSpc>
            </a:pPr>
            <a:r>
              <a:rPr lang="de-DE" sz="2000" b="0" i="0" dirty="0">
                <a:effectLst/>
                <a:latin typeface="Arial" panose="020B0604020202020204" pitchFamily="34" charset="0"/>
              </a:rPr>
              <a:t>Ziffer 1</a:t>
            </a:r>
          </a:p>
          <a:p>
            <a:pPr eaLnBrk="1" hangingPunct="1">
              <a:lnSpc>
                <a:spcPct val="110000"/>
              </a:lnSpc>
            </a:pPr>
            <a:r>
              <a:rPr lang="de-DE" sz="2000" b="0" i="0" dirty="0">
                <a:effectLst/>
                <a:latin typeface="Arial" panose="020B0604020202020204" pitchFamily="34" charset="0"/>
              </a:rPr>
              <a:t>Zeiten einer hauptberuflichen, die in der Regel einer Beamtin oder einem Beamten obliegenden oder später einer Beamtin oder einem Beamten übertragenen entgeltlichen Beschäftigung, </a:t>
            </a:r>
            <a:r>
              <a:rPr lang="de-DE" sz="2000" b="1" i="0" dirty="0">
                <a:effectLst/>
                <a:latin typeface="Arial" panose="020B0604020202020204" pitchFamily="34" charset="0"/>
              </a:rPr>
              <a:t>sofern bei Beginn der Tätigkeit die Laufbahnbefähigung vorgelegen hat</a:t>
            </a:r>
            <a:r>
              <a:rPr lang="de-DE" sz="2000" b="0" i="0" dirty="0">
                <a:effectLst/>
                <a:latin typeface="Arial" panose="020B0604020202020204" pitchFamily="34" charset="0"/>
              </a:rPr>
              <a:t>, oder</a:t>
            </a:r>
          </a:p>
          <a:p>
            <a:pPr eaLnBrk="1" hangingPunct="1">
              <a:lnSpc>
                <a:spcPct val="110000"/>
              </a:lnSpc>
            </a:pPr>
            <a:endParaRPr lang="de-DE" sz="2000" dirty="0">
              <a:latin typeface="Arial" panose="020B0604020202020204" pitchFamily="34" charset="0"/>
            </a:endParaRPr>
          </a:p>
          <a:p>
            <a:pPr eaLnBrk="1" hangingPunct="1">
              <a:lnSpc>
                <a:spcPct val="110000"/>
              </a:lnSpc>
            </a:pPr>
            <a:r>
              <a:rPr lang="de-DE" sz="2000" dirty="0">
                <a:latin typeface="Arial" panose="020B0604020202020204" pitchFamily="34" charset="0"/>
              </a:rPr>
              <a:t>Ziffer 2</a:t>
            </a:r>
          </a:p>
          <a:p>
            <a:pPr eaLnBrk="1" hangingPunct="1">
              <a:lnSpc>
                <a:spcPct val="110000"/>
              </a:lnSpc>
            </a:pPr>
            <a:r>
              <a:rPr lang="de-DE" sz="2000" b="0" i="0" dirty="0">
                <a:effectLst/>
                <a:latin typeface="Arial" panose="020B0604020202020204" pitchFamily="34" charset="0"/>
              </a:rPr>
              <a:t>Zeiten einer für die Laufbahn der Beamtin oder des Beamten förderlichen Tätigkeit</a:t>
            </a:r>
            <a:endParaRPr lang="en-US" sz="2000" dirty="0"/>
          </a:p>
        </p:txBody>
      </p:sp>
    </p:spTree>
    <p:extLst>
      <p:ext uri="{BB962C8B-B14F-4D97-AF65-F5344CB8AC3E}">
        <p14:creationId xmlns:p14="http://schemas.microsoft.com/office/powerpoint/2010/main" val="3418448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964799" cy="2165320"/>
          </a:xfrm>
          <a:prstGeom prst="rect">
            <a:avLst/>
          </a:prstGeom>
        </p:spPr>
      </p:pic>
      <p:sp>
        <p:nvSpPr>
          <p:cNvPr id="5" name="Rectangle 2"/>
          <p:cNvSpPr txBox="1">
            <a:spLocks noChangeArrowheads="1"/>
          </p:cNvSpPr>
          <p:nvPr/>
        </p:nvSpPr>
        <p:spPr>
          <a:xfrm rot="60000">
            <a:off x="461554" y="90617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01638" y="1988840"/>
            <a:ext cx="8266112" cy="20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10985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err="1"/>
              <a:t>Angestelltenzeiten</a:t>
            </a:r>
            <a:r>
              <a:rPr lang="en-US" sz="2000" dirty="0"/>
              <a:t> </a:t>
            </a:r>
          </a:p>
          <a:p>
            <a:pPr eaLnBrk="1" hangingPunct="1">
              <a:lnSpc>
                <a:spcPct val="110000"/>
              </a:lnSpc>
            </a:pPr>
            <a:endParaRPr lang="en-US" sz="2000" dirty="0"/>
          </a:p>
          <a:p>
            <a:pPr eaLnBrk="1" hangingPunct="1">
              <a:lnSpc>
                <a:spcPct val="110000"/>
              </a:lnSpc>
            </a:pPr>
            <a:r>
              <a:rPr lang="de-DE" sz="2000" dirty="0"/>
              <a:t>Ziffer 2 kommt nicht zum Tragen, da es sich bei Beigeordneten um </a:t>
            </a:r>
          </a:p>
          <a:p>
            <a:pPr eaLnBrk="1" hangingPunct="1">
              <a:lnSpc>
                <a:spcPct val="110000"/>
              </a:lnSpc>
            </a:pPr>
            <a:r>
              <a:rPr lang="de-DE" sz="2000" dirty="0"/>
              <a:t>laufbahnfreie Bewerber handelt.</a:t>
            </a:r>
          </a:p>
          <a:p>
            <a:pPr eaLnBrk="1" hangingPunct="1">
              <a:lnSpc>
                <a:spcPct val="110000"/>
              </a:lnSpc>
            </a:pPr>
            <a:endParaRPr lang="de-DE" sz="2000" dirty="0"/>
          </a:p>
          <a:p>
            <a:pPr eaLnBrk="1" hangingPunct="1">
              <a:lnSpc>
                <a:spcPct val="110000"/>
              </a:lnSpc>
            </a:pPr>
            <a:r>
              <a:rPr lang="de-DE" sz="2000" dirty="0"/>
              <a:t>Ziffer 1 siehe Beispiele</a:t>
            </a:r>
            <a:endParaRPr lang="en-US" sz="2000" dirty="0"/>
          </a:p>
        </p:txBody>
      </p:sp>
    </p:spTree>
    <p:extLst>
      <p:ext uri="{BB962C8B-B14F-4D97-AF65-F5344CB8AC3E}">
        <p14:creationId xmlns:p14="http://schemas.microsoft.com/office/powerpoint/2010/main" val="167923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3707"/>
            <a:ext cx="4964799" cy="2220562"/>
          </a:xfrm>
          <a:prstGeom prst="rect">
            <a:avLst/>
          </a:prstGeom>
        </p:spPr>
      </p:pic>
      <p:sp>
        <p:nvSpPr>
          <p:cNvPr id="5" name="Rectangle 2"/>
          <p:cNvSpPr txBox="1">
            <a:spLocks noChangeArrowheads="1"/>
          </p:cNvSpPr>
          <p:nvPr/>
        </p:nvSpPr>
        <p:spPr>
          <a:xfrm rot="60000">
            <a:off x="471278" y="68481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66725" y="1844824"/>
            <a:ext cx="8153400" cy="439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en-US" sz="2000" dirty="0"/>
              <a:t>Angerechnet werden können aber sogenannte sonstige Zeiten nach</a:t>
            </a:r>
          </a:p>
          <a:p>
            <a:pPr eaLnBrk="1" hangingPunct="1">
              <a:lnSpc>
                <a:spcPct val="110000"/>
              </a:lnSpc>
              <a:defRPr/>
            </a:pPr>
            <a:r>
              <a:rPr lang="en-US" sz="2000"/>
              <a:t>§ 10 </a:t>
            </a:r>
            <a:r>
              <a:rPr lang="en-US" sz="2000" dirty="0"/>
              <a:t>LBeamtVG,</a:t>
            </a:r>
          </a:p>
          <a:p>
            <a:pPr eaLnBrk="1" hangingPunct="1">
              <a:lnSpc>
                <a:spcPct val="110000"/>
              </a:lnSpc>
              <a:defRPr/>
            </a:pPr>
            <a:r>
              <a:rPr lang="en-US" sz="2000" dirty="0"/>
              <a:t>beispielsweise</a:t>
            </a:r>
          </a:p>
          <a:p>
            <a:pPr marL="342858" indent="190476" eaLnBrk="1" hangingPunct="1">
              <a:lnSpc>
                <a:spcPct val="110000"/>
              </a:lnSpc>
              <a:buFont typeface="Arial" pitchFamily="34" charset="0"/>
              <a:buChar char="•"/>
              <a:defRPr/>
            </a:pPr>
            <a:r>
              <a:rPr lang="en-US" sz="2000" dirty="0"/>
              <a:t>	Zeiten als Rechtsanwalt (siehe nächste Seite)</a:t>
            </a:r>
          </a:p>
          <a:p>
            <a:pPr marL="342858" indent="12698" eaLnBrk="1" hangingPunct="1">
              <a:lnSpc>
                <a:spcPct val="110000"/>
              </a:lnSpc>
              <a:buFont typeface="Arial" pitchFamily="34" charset="0"/>
              <a:buChar char="•"/>
              <a:tabLst>
                <a:tab pos="355556" algn="l"/>
                <a:tab pos="723810" algn="l"/>
              </a:tabLst>
              <a:defRPr/>
            </a:pPr>
            <a:r>
              <a:rPr lang="en-US" sz="2000" dirty="0"/>
              <a:t>		Zeiten im Kirchendienst</a:t>
            </a:r>
          </a:p>
          <a:p>
            <a:pPr marL="355556" indent="88889" eaLnBrk="1" hangingPunct="1">
              <a:lnSpc>
                <a:spcPct val="110000"/>
              </a:lnSpc>
              <a:buFont typeface="Arial" pitchFamily="34" charset="0"/>
              <a:buChar char="•"/>
              <a:tabLst>
                <a:tab pos="355556" algn="l"/>
                <a:tab pos="812700" algn="l"/>
              </a:tabLst>
              <a:defRPr/>
            </a:pPr>
            <a:r>
              <a:rPr lang="en-US" sz="2000" dirty="0"/>
              <a:t>		Zeiten im Dienst von Fraktionen im Bundestag, Landtag oder 		Stadträten/Kreistagen</a:t>
            </a:r>
          </a:p>
          <a:p>
            <a:pPr marL="342858" indent="101588" eaLnBrk="1" hangingPunct="1">
              <a:lnSpc>
                <a:spcPct val="110000"/>
              </a:lnSpc>
              <a:buFont typeface="Arial" pitchFamily="34" charset="0"/>
              <a:buChar char="•"/>
              <a:tabLst>
                <a:tab pos="355556" algn="l"/>
                <a:tab pos="533334" algn="l"/>
                <a:tab pos="723810" algn="l"/>
              </a:tabLst>
              <a:defRPr/>
            </a:pPr>
            <a:r>
              <a:rPr lang="en-US" sz="2000" dirty="0"/>
              <a:t>	 		Zeiten im Dienst von kommunalen Spitzenverbänden</a:t>
            </a:r>
          </a:p>
          <a:p>
            <a:pPr eaLnBrk="1" hangingPunct="1">
              <a:lnSpc>
                <a:spcPct val="110000"/>
              </a:lnSpc>
              <a:defRPr/>
            </a:pPr>
            <a:endParaRPr lang="de-DE" sz="2000" b="1" dirty="0">
              <a:solidFill>
                <a:srgbClr val="00474D"/>
              </a:solidFill>
              <a:cs typeface="Arial" charset="0"/>
            </a:endParaRPr>
          </a:p>
          <a:p>
            <a:pPr eaLnBrk="1" hangingPunct="1">
              <a:lnSpc>
                <a:spcPct val="110000"/>
              </a:lnSpc>
              <a:defRPr/>
            </a:pPr>
            <a:r>
              <a:rPr lang="en-US" sz="2000" dirty="0"/>
              <a:t>Das Kriterium “zur Ernennung geführt” wird hier nicht verlangt.</a:t>
            </a:r>
          </a:p>
          <a:p>
            <a:pPr eaLnBrk="1" hangingPunct="1">
              <a:lnSpc>
                <a:spcPct val="110000"/>
              </a:lnSpc>
              <a:defRPr/>
            </a:pPr>
            <a:endParaRPr lang="en-US" sz="2000" dirty="0"/>
          </a:p>
          <a:p>
            <a:pPr eaLnBrk="1" hangingPunct="1">
              <a:lnSpc>
                <a:spcPct val="110000"/>
              </a:lnSpc>
              <a:defRPr/>
            </a:pPr>
            <a:r>
              <a:rPr lang="en-US" sz="2000" dirty="0"/>
              <a:t>Es sollen auch für das Amt förderliche Zeiten anerkannt werden nach </a:t>
            </a:r>
          </a:p>
          <a:p>
            <a:pPr eaLnBrk="1" hangingPunct="1">
              <a:lnSpc>
                <a:spcPct val="110000"/>
              </a:lnSpc>
              <a:defRPr/>
            </a:pPr>
            <a:r>
              <a:rPr lang="en-US" sz="2000" dirty="0"/>
              <a:t>§ 81 Abs. 8 LBeamtVG.</a:t>
            </a:r>
          </a:p>
        </p:txBody>
      </p:sp>
    </p:spTree>
    <p:extLst>
      <p:ext uri="{BB962C8B-B14F-4D97-AF65-F5344CB8AC3E}">
        <p14:creationId xmlns:p14="http://schemas.microsoft.com/office/powerpoint/2010/main" val="409098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3707"/>
            <a:ext cx="4964799" cy="2220562"/>
          </a:xfrm>
          <a:prstGeom prst="rect">
            <a:avLst/>
          </a:prstGeom>
        </p:spPr>
      </p:pic>
      <p:sp>
        <p:nvSpPr>
          <p:cNvPr id="5" name="Rectangle 2"/>
          <p:cNvSpPr txBox="1">
            <a:spLocks noChangeArrowheads="1"/>
          </p:cNvSpPr>
          <p:nvPr/>
        </p:nvSpPr>
        <p:spPr>
          <a:xfrm rot="60000">
            <a:off x="471278" y="68481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66725" y="1844824"/>
            <a:ext cx="8153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de-DE" sz="2000" u="sng" dirty="0"/>
              <a:t>Hinweis zu Zeiten als Rechtsanwalt oder Notar</a:t>
            </a:r>
          </a:p>
          <a:p>
            <a:pPr eaLnBrk="1" hangingPunct="1">
              <a:lnSpc>
                <a:spcPct val="110000"/>
              </a:lnSpc>
              <a:defRPr/>
            </a:pPr>
            <a:r>
              <a:rPr lang="de-DE" sz="2000" dirty="0"/>
              <a:t>Die Zeiten sind ab dem 01.07.2016 nicht mehr nach § 10 LBeamtVG</a:t>
            </a:r>
          </a:p>
          <a:p>
            <a:pPr eaLnBrk="1" hangingPunct="1">
              <a:lnSpc>
                <a:spcPct val="110000"/>
              </a:lnSpc>
              <a:defRPr/>
            </a:pPr>
            <a:r>
              <a:rPr lang="de-DE" sz="2000" dirty="0"/>
              <a:t>ruhegehaltfähig.</a:t>
            </a:r>
          </a:p>
          <a:p>
            <a:pPr eaLnBrk="1" hangingPunct="1">
              <a:lnSpc>
                <a:spcPct val="110000"/>
              </a:lnSpc>
              <a:defRPr/>
            </a:pPr>
            <a:endParaRPr lang="de-DE" sz="2000" dirty="0"/>
          </a:p>
          <a:p>
            <a:pPr eaLnBrk="1" hangingPunct="1">
              <a:lnSpc>
                <a:spcPct val="110000"/>
              </a:lnSpc>
              <a:defRPr/>
            </a:pPr>
            <a:r>
              <a:rPr lang="de-DE" sz="2000" dirty="0"/>
              <a:t>Aber:</a:t>
            </a:r>
          </a:p>
          <a:p>
            <a:pPr eaLnBrk="1" hangingPunct="1">
              <a:lnSpc>
                <a:spcPct val="110000"/>
              </a:lnSpc>
              <a:defRPr/>
            </a:pPr>
            <a:r>
              <a:rPr lang="de-DE" sz="2000" dirty="0"/>
              <a:t>Besitzstandswahrung für vor dem 01.07.2016 vorhandene Beamte, die vor der Berufung in das Beamtenverhältnis als Rechtsanwalt oder Notar tätig waren (§ 87 Abs. 1 Nr. 4 LBeamtVG).</a:t>
            </a:r>
            <a:endParaRPr lang="en-US" sz="2000" dirty="0"/>
          </a:p>
        </p:txBody>
      </p:sp>
    </p:spTree>
    <p:extLst>
      <p:ext uri="{BB962C8B-B14F-4D97-AF65-F5344CB8AC3E}">
        <p14:creationId xmlns:p14="http://schemas.microsoft.com/office/powerpoint/2010/main" val="31323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228396"/>
            <a:ext cx="4964799" cy="2468468"/>
          </a:xfrm>
          <a:prstGeom prst="rect">
            <a:avLst/>
          </a:prstGeom>
        </p:spPr>
      </p:pic>
      <p:sp>
        <p:nvSpPr>
          <p:cNvPr id="5" name="Rectangle 2"/>
          <p:cNvSpPr txBox="1">
            <a:spLocks noChangeArrowheads="1"/>
          </p:cNvSpPr>
          <p:nvPr/>
        </p:nvSpPr>
        <p:spPr>
          <a:xfrm rot="60000">
            <a:off x="461553" y="72076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20890" y="2059280"/>
            <a:ext cx="8266112" cy="39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33400" indent="-533400"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r>
              <a:rPr lang="en-US" sz="2500" dirty="0"/>
              <a:t>Was bedeutet Förderlichkeit?</a:t>
            </a:r>
            <a:endParaRPr lang="de-DE" sz="3000" dirty="0">
              <a:solidFill>
                <a:srgbClr val="00474D"/>
              </a:solidFill>
              <a:cs typeface="Arial" charset="0"/>
            </a:endParaRPr>
          </a:p>
        </p:txBody>
      </p:sp>
      <p:sp>
        <p:nvSpPr>
          <p:cNvPr id="7" name="Textfeld 6"/>
          <p:cNvSpPr txBox="1">
            <a:spLocks noChangeArrowheads="1"/>
          </p:cNvSpPr>
          <p:nvPr/>
        </p:nvSpPr>
        <p:spPr bwMode="auto">
          <a:xfrm>
            <a:off x="381202" y="2708920"/>
            <a:ext cx="826611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1085850" indent="-34290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Es müssen Fachkenntnisse erworben werden, die konkret für das Amt des Bürgermeisters erforderlich sind.</a:t>
            </a:r>
          </a:p>
          <a:p>
            <a:pPr eaLnBrk="1" hangingPunct="1">
              <a:lnSpc>
                <a:spcPct val="110000"/>
              </a:lnSpc>
            </a:pPr>
            <a:endParaRPr lang="en-US" sz="2000" dirty="0"/>
          </a:p>
          <a:p>
            <a:pPr eaLnBrk="1" hangingPunct="1">
              <a:lnSpc>
                <a:spcPct val="110000"/>
              </a:lnSpc>
            </a:pPr>
            <a:r>
              <a:rPr lang="en-US" sz="2000" dirty="0"/>
              <a:t>Das sind z. B. Tätigkeiten auf</a:t>
            </a:r>
          </a:p>
          <a:p>
            <a:pPr lvl="1" eaLnBrk="1" hangingPunct="1">
              <a:lnSpc>
                <a:spcPct val="110000"/>
              </a:lnSpc>
              <a:buFont typeface="Arial" charset="0"/>
              <a:buChar char="•"/>
            </a:pPr>
            <a:r>
              <a:rPr lang="en-US" sz="2000" dirty="0"/>
              <a:t>wirtschaftlichem</a:t>
            </a:r>
          </a:p>
          <a:p>
            <a:pPr lvl="1" eaLnBrk="1" hangingPunct="1">
              <a:lnSpc>
                <a:spcPct val="110000"/>
              </a:lnSpc>
              <a:buFont typeface="Arial" charset="0"/>
              <a:buChar char="•"/>
            </a:pPr>
            <a:r>
              <a:rPr lang="en-US" sz="2000" dirty="0"/>
              <a:t>technischem</a:t>
            </a:r>
          </a:p>
          <a:p>
            <a:pPr lvl="1" eaLnBrk="1" hangingPunct="1">
              <a:lnSpc>
                <a:spcPct val="110000"/>
              </a:lnSpc>
              <a:buFont typeface="Arial" charset="0"/>
              <a:buChar char="•"/>
            </a:pPr>
            <a:r>
              <a:rPr lang="en-US" sz="2000" dirty="0"/>
              <a:t>wissenschaftlichem</a:t>
            </a:r>
          </a:p>
          <a:p>
            <a:pPr lvl="1" eaLnBrk="1" hangingPunct="1">
              <a:lnSpc>
                <a:spcPct val="110000"/>
              </a:lnSpc>
              <a:buFont typeface="Arial" charset="0"/>
              <a:buChar char="•"/>
            </a:pPr>
            <a:r>
              <a:rPr lang="en-US" sz="2000" dirty="0"/>
              <a:t>künstlerischem </a:t>
            </a:r>
          </a:p>
          <a:p>
            <a:pPr lvl="1" eaLnBrk="1" hangingPunct="1">
              <a:lnSpc>
                <a:spcPct val="110000"/>
              </a:lnSpc>
              <a:buFont typeface="Arial" charset="0"/>
              <a:buChar char="•"/>
            </a:pPr>
            <a:r>
              <a:rPr lang="en-US" sz="2000" dirty="0"/>
              <a:t>kaufmännischem</a:t>
            </a:r>
          </a:p>
          <a:p>
            <a:pPr lvl="1" eaLnBrk="1" hangingPunct="1">
              <a:lnSpc>
                <a:spcPct val="110000"/>
              </a:lnSpc>
              <a:buFont typeface="Arial" charset="0"/>
              <a:buChar char="•"/>
            </a:pPr>
            <a:r>
              <a:rPr lang="en-US" sz="2000" dirty="0" err="1"/>
              <a:t>organisatorischem</a:t>
            </a:r>
            <a:r>
              <a:rPr lang="en-US" sz="2000" dirty="0"/>
              <a:t> Gebiet</a:t>
            </a:r>
            <a:endParaRPr lang="de-DE" sz="2000" dirty="0">
              <a:solidFill>
                <a:srgbClr val="00474D"/>
              </a:solidFill>
              <a:cs typeface="Arial" charset="0"/>
            </a:endParaRPr>
          </a:p>
        </p:txBody>
      </p:sp>
      <p:sp>
        <p:nvSpPr>
          <p:cNvPr id="8" name="Text Box 16"/>
          <p:cNvSpPr txBox="1">
            <a:spLocks noChangeArrowheads="1"/>
          </p:cNvSpPr>
          <p:nvPr/>
        </p:nvSpPr>
        <p:spPr bwMode="auto">
          <a:xfrm>
            <a:off x="4500564" y="3949821"/>
            <a:ext cx="3959225" cy="1387634"/>
          </a:xfrm>
          <a:prstGeom prst="rect">
            <a:avLst/>
          </a:prstGeom>
          <a:solidFill>
            <a:srgbClr val="92D050"/>
          </a:solidFill>
          <a:ln>
            <a:noFill/>
          </a:ln>
          <a:effectLst/>
        </p:spPr>
        <p:txBody>
          <a:bodyPr lIns="107987" tIns="107987" rIns="107987" bIns="10798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0000"/>
              </a:lnSpc>
              <a:spcBef>
                <a:spcPct val="50000"/>
              </a:spcBef>
            </a:pPr>
            <a:r>
              <a:rPr lang="de-DE" sz="2000" dirty="0"/>
              <a:t>Auch:</a:t>
            </a:r>
          </a:p>
          <a:p>
            <a:pPr eaLnBrk="1" hangingPunct="1">
              <a:lnSpc>
                <a:spcPct val="110000"/>
              </a:lnSpc>
              <a:spcBef>
                <a:spcPct val="50000"/>
              </a:spcBef>
            </a:pPr>
            <a:r>
              <a:rPr lang="de-DE" sz="2000" dirty="0"/>
              <a:t>Tätigkeiten, die Anforderungen an die Menschenführung stellen.</a:t>
            </a:r>
          </a:p>
        </p:txBody>
      </p:sp>
    </p:spTree>
    <p:extLst>
      <p:ext uri="{BB962C8B-B14F-4D97-AF65-F5344CB8AC3E}">
        <p14:creationId xmlns:p14="http://schemas.microsoft.com/office/powerpoint/2010/main" val="190800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29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964799" cy="2165320"/>
          </a:xfrm>
          <a:prstGeom prst="rect">
            <a:avLst/>
          </a:prstGeom>
        </p:spPr>
      </p:pic>
      <p:sp>
        <p:nvSpPr>
          <p:cNvPr id="5" name="Rectangle 2"/>
          <p:cNvSpPr txBox="1">
            <a:spLocks noChangeArrowheads="1"/>
          </p:cNvSpPr>
          <p:nvPr/>
        </p:nvSpPr>
        <p:spPr>
          <a:xfrm rot="60000">
            <a:off x="461554" y="90617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01638" y="1988840"/>
            <a:ext cx="8266112"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10985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algn="ctr" eaLnBrk="1" hangingPunct="1">
              <a:lnSpc>
                <a:spcPct val="110000"/>
              </a:lnSpc>
            </a:pPr>
            <a:r>
              <a:rPr lang="en-US" sz="2000" u="sng" dirty="0"/>
              <a:t>Erlass des MIK vom 11.03.2015</a:t>
            </a:r>
          </a:p>
          <a:p>
            <a:pPr eaLnBrk="1" hangingPunct="1">
              <a:lnSpc>
                <a:spcPct val="110000"/>
              </a:lnSpc>
            </a:pPr>
            <a:r>
              <a:rPr lang="en-US" sz="2000" dirty="0"/>
              <a:t>Bei einem Wahlbeamten (Beigeordneten) sollen bereits rechtmäßig anerkannte Vordienstzeiten (Angestelltenzeiten) auch bei einem nachfolgenden Wahlbeamtenverhältnis anerkannt werden.</a:t>
            </a:r>
          </a:p>
          <a:p>
            <a:pPr eaLnBrk="1" hangingPunct="1">
              <a:lnSpc>
                <a:spcPct val="110000"/>
              </a:lnSpc>
            </a:pPr>
            <a:endParaRPr lang="en-US" sz="2000" dirty="0"/>
          </a:p>
          <a:p>
            <a:pPr eaLnBrk="1" hangingPunct="1">
              <a:lnSpc>
                <a:spcPct val="110000"/>
              </a:lnSpc>
            </a:pPr>
            <a:r>
              <a:rPr lang="en-US" sz="2000" dirty="0"/>
              <a:t>Voraussetzung:</a:t>
            </a:r>
          </a:p>
          <a:p>
            <a:pPr marL="342900" indent="-342900" eaLnBrk="1" hangingPunct="1">
              <a:lnSpc>
                <a:spcPct val="110000"/>
              </a:lnSpc>
              <a:buFontTx/>
              <a:buChar char="-"/>
            </a:pPr>
            <a:r>
              <a:rPr lang="en-US" sz="2000" dirty="0"/>
              <a:t>keine Unterbrechung </a:t>
            </a:r>
            <a:r>
              <a:rPr lang="en-US" dirty="0"/>
              <a:t>(Es muss ein zeitlicher Zusammenhang bestehen.)</a:t>
            </a:r>
          </a:p>
          <a:p>
            <a:pPr marL="342900" indent="-342900" eaLnBrk="1" hangingPunct="1">
              <a:lnSpc>
                <a:spcPct val="110000"/>
              </a:lnSpc>
              <a:buFontTx/>
              <a:buChar char="-"/>
            </a:pPr>
            <a:r>
              <a:rPr lang="en-US" sz="2000" dirty="0"/>
              <a:t>funktionaler Zusammenhang:</a:t>
            </a:r>
          </a:p>
          <a:p>
            <a:pPr eaLnBrk="1" hangingPunct="1">
              <a:lnSpc>
                <a:spcPct val="110000"/>
              </a:lnSpc>
            </a:pPr>
            <a:r>
              <a:rPr lang="en-US" sz="2000" dirty="0"/>
              <a:t>	- Beigeordneter wird Beigeordneter/Kreisdirektor/Landesrat, etc.</a:t>
            </a:r>
          </a:p>
          <a:p>
            <a:pPr eaLnBrk="1" hangingPunct="1">
              <a:lnSpc>
                <a:spcPct val="110000"/>
              </a:lnSpc>
            </a:pPr>
            <a:r>
              <a:rPr lang="en-US" sz="2000" dirty="0"/>
              <a:t>     </a:t>
            </a:r>
          </a:p>
        </p:txBody>
      </p:sp>
    </p:spTree>
    <p:extLst>
      <p:ext uri="{BB962C8B-B14F-4D97-AF65-F5344CB8AC3E}">
        <p14:creationId xmlns:p14="http://schemas.microsoft.com/office/powerpoint/2010/main" val="160924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89C6A81C-63B9-436E-AED0-D2BEF7D9E2B1}" type="slidenum">
              <a:rPr lang="de-DE" smtClean="0"/>
              <a:pPr/>
              <a:t>3</a:t>
            </a:fld>
            <a:endParaRPr lang="de-DE" dirty="0"/>
          </a:p>
        </p:txBody>
      </p:sp>
      <p:pic>
        <p:nvPicPr>
          <p:cNvPr id="8" name="Bild 3"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1" y="5054"/>
            <a:ext cx="4636517" cy="2282353"/>
          </a:xfrm>
          <a:prstGeom prst="rect">
            <a:avLst/>
          </a:prstGeom>
        </p:spPr>
      </p:pic>
      <p:sp>
        <p:nvSpPr>
          <p:cNvPr id="9" name="Rectangle 2"/>
          <p:cNvSpPr txBox="1">
            <a:spLocks noChangeArrowheads="1"/>
          </p:cNvSpPr>
          <p:nvPr/>
        </p:nvSpPr>
        <p:spPr>
          <a:xfrm rot="21446962">
            <a:off x="779924" y="1145320"/>
            <a:ext cx="3658520" cy="518373"/>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900" b="0" dirty="0">
                <a:solidFill>
                  <a:srgbClr val="94C11C"/>
                </a:solidFill>
                <a:latin typeface="Arial" panose="020B0604020202020204" pitchFamily="34" charset="0"/>
                <a:cs typeface="Arial" panose="020B0604020202020204" pitchFamily="34" charset="0"/>
              </a:rPr>
              <a:t>//</a:t>
            </a:r>
            <a:r>
              <a:rPr lang="de-DE" sz="2900" b="0" dirty="0">
                <a:solidFill>
                  <a:schemeClr val="bg1"/>
                </a:solidFill>
                <a:latin typeface="Arial" panose="020B0604020202020204" pitchFamily="34" charset="0"/>
                <a:cs typeface="Arial" panose="020B0604020202020204" pitchFamily="34" charset="0"/>
              </a:rPr>
              <a:t> Gliederung 2/2</a:t>
            </a:r>
          </a:p>
        </p:txBody>
      </p:sp>
      <p:sp>
        <p:nvSpPr>
          <p:cNvPr id="10" name="Textfeld 7"/>
          <p:cNvSpPr txBox="1">
            <a:spLocks noChangeArrowheads="1"/>
          </p:cNvSpPr>
          <p:nvPr/>
        </p:nvSpPr>
        <p:spPr bwMode="auto">
          <a:xfrm>
            <a:off x="587632" y="2204864"/>
            <a:ext cx="8266112"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33400" indent="-533400" defTabSz="912813" eaLnBrk="0" hangingPunct="0">
              <a:tabLst>
                <a:tab pos="533400" algn="l"/>
                <a:tab pos="901700" algn="l"/>
                <a:tab pos="8255000" algn="r"/>
              </a:tabLst>
              <a:defRPr>
                <a:solidFill>
                  <a:schemeClr val="tx1"/>
                </a:solidFill>
                <a:latin typeface="Arial" charset="0"/>
              </a:defRPr>
            </a:lvl1pPr>
            <a:lvl2pPr marL="742950" indent="-285750" defTabSz="912813" eaLnBrk="0" hangingPunct="0">
              <a:tabLst>
                <a:tab pos="533400" algn="l"/>
                <a:tab pos="901700" algn="l"/>
                <a:tab pos="8255000" algn="r"/>
              </a:tabLst>
              <a:defRPr>
                <a:solidFill>
                  <a:schemeClr val="tx1"/>
                </a:solidFill>
                <a:latin typeface="Arial" charset="0"/>
              </a:defRPr>
            </a:lvl2pPr>
            <a:lvl3pPr marL="1143000" indent="-228600" defTabSz="912813" eaLnBrk="0" hangingPunct="0">
              <a:tabLst>
                <a:tab pos="533400" algn="l"/>
                <a:tab pos="901700" algn="l"/>
                <a:tab pos="8255000" algn="r"/>
              </a:tabLst>
              <a:defRPr>
                <a:solidFill>
                  <a:schemeClr val="tx1"/>
                </a:solidFill>
                <a:latin typeface="Arial" charset="0"/>
              </a:defRPr>
            </a:lvl3pPr>
            <a:lvl4pPr marL="1600200" indent="-228600" defTabSz="912813" eaLnBrk="0" hangingPunct="0">
              <a:tabLst>
                <a:tab pos="533400" algn="l"/>
                <a:tab pos="901700" algn="l"/>
                <a:tab pos="8255000" algn="r"/>
              </a:tabLst>
              <a:defRPr>
                <a:solidFill>
                  <a:schemeClr val="tx1"/>
                </a:solidFill>
                <a:latin typeface="Arial" charset="0"/>
              </a:defRPr>
            </a:lvl4pPr>
            <a:lvl5pPr marL="2057400" indent="-228600" defTabSz="912813" eaLnBrk="0" hangingPunct="0">
              <a:tabLst>
                <a:tab pos="533400" algn="l"/>
                <a:tab pos="901700" algn="l"/>
                <a:tab pos="8255000" algn="r"/>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 pos="901700" algn="l"/>
                <a:tab pos="8255000" algn="r"/>
              </a:tabLst>
              <a:defRPr>
                <a:solidFill>
                  <a:schemeClr val="tx1"/>
                </a:solidFill>
                <a:latin typeface="Arial" charset="0"/>
              </a:defRPr>
            </a:lvl9pPr>
          </a:lstStyle>
          <a:p>
            <a:pPr marL="0" indent="0" eaLnBrk="1" hangingPunct="1">
              <a:defRPr/>
            </a:pPr>
            <a:r>
              <a:rPr lang="de-DE" sz="2500" dirty="0">
                <a:cs typeface="Arial" charset="0"/>
              </a:rPr>
              <a:t>IV.	</a:t>
            </a:r>
            <a:r>
              <a:rPr lang="de-DE" sz="2400" dirty="0">
                <a:cs typeface="Arial" charset="0"/>
              </a:rPr>
              <a:t>Berechnung des Ruhegehaltes </a:t>
            </a:r>
            <a:r>
              <a:rPr lang="de-DE" sz="2000" dirty="0">
                <a:cs typeface="Arial" charset="0"/>
              </a:rPr>
              <a:t>	</a:t>
            </a:r>
            <a:br>
              <a:rPr lang="de-DE" sz="2000" dirty="0">
                <a:cs typeface="Arial" charset="0"/>
              </a:rPr>
            </a:br>
            <a:r>
              <a:rPr lang="de-DE" sz="2000" dirty="0">
                <a:cs typeface="Arial" charset="0"/>
              </a:rPr>
              <a:t>	1. 	Ruhegehaltfähige Dienstzeit   	</a:t>
            </a:r>
            <a:br>
              <a:rPr lang="de-DE" sz="2000" dirty="0">
                <a:cs typeface="Arial" charset="0"/>
              </a:rPr>
            </a:br>
            <a:r>
              <a:rPr lang="de-DE" sz="2000" dirty="0">
                <a:cs typeface="Arial" charset="0"/>
              </a:rPr>
              <a:t>	2. 	Ruhegehaltfähige Dienstbezüge</a:t>
            </a:r>
          </a:p>
          <a:p>
            <a:pPr marL="0" indent="0" eaLnBrk="1" hangingPunct="1">
              <a:defRPr/>
            </a:pPr>
            <a:r>
              <a:rPr lang="de-DE" sz="2000" dirty="0">
                <a:cs typeface="Arial" charset="0"/>
              </a:rPr>
              <a:t>	3.	Ruhegehaltssatz</a:t>
            </a:r>
            <a:br>
              <a:rPr lang="de-DE" sz="2000" dirty="0">
                <a:cs typeface="Arial" charset="0"/>
              </a:rPr>
            </a:br>
            <a:r>
              <a:rPr lang="de-DE" sz="2000" dirty="0">
                <a:cs typeface="Arial" charset="0"/>
              </a:rPr>
              <a:t>  </a:t>
            </a:r>
          </a:p>
          <a:p>
            <a:pPr marL="514350" indent="-514350" eaLnBrk="1" hangingPunct="1">
              <a:buAutoNum type="romanUcPeriod" startAt="5"/>
              <a:defRPr/>
            </a:pPr>
            <a:r>
              <a:rPr lang="de-DE" sz="2400" dirty="0">
                <a:cs typeface="Arial" charset="0"/>
              </a:rPr>
              <a:t>Beispiel</a:t>
            </a:r>
          </a:p>
          <a:p>
            <a:pPr marL="0" indent="0" eaLnBrk="1" hangingPunct="1">
              <a:defRPr/>
            </a:pPr>
            <a:endParaRPr lang="de-DE" sz="2000" dirty="0">
              <a:cs typeface="Arial" charset="0"/>
            </a:endParaRPr>
          </a:p>
          <a:p>
            <a:pPr marL="0" indent="0" eaLnBrk="1" hangingPunct="1">
              <a:defRPr/>
            </a:pPr>
            <a:r>
              <a:rPr lang="de-DE" sz="2400" dirty="0">
                <a:cs typeface="Arial" charset="0"/>
              </a:rPr>
              <a:t>VI. Versorgungsabschläge</a:t>
            </a:r>
            <a:r>
              <a:rPr lang="de-DE" sz="2000" dirty="0">
                <a:cs typeface="Arial" charset="0"/>
              </a:rPr>
              <a:t>	</a:t>
            </a:r>
            <a:br>
              <a:rPr lang="de-DE" sz="2000" dirty="0">
                <a:cs typeface="Arial" charset="0"/>
              </a:rPr>
            </a:br>
            <a:r>
              <a:rPr lang="de-DE" sz="2000" dirty="0">
                <a:cs typeface="Arial" charset="0"/>
              </a:rPr>
              <a:t>		</a:t>
            </a:r>
          </a:p>
          <a:p>
            <a:pPr marL="0" indent="0" eaLnBrk="1" hangingPunct="1">
              <a:defRPr/>
            </a:pPr>
            <a:r>
              <a:rPr lang="de-DE" sz="2400" dirty="0">
                <a:cs typeface="Arial" charset="0"/>
              </a:rPr>
              <a:t>VII. Ruhensregelungen</a:t>
            </a:r>
            <a:r>
              <a:rPr lang="de-DE" sz="2000" dirty="0">
                <a:cs typeface="Arial" charset="0"/>
              </a:rPr>
              <a:t>	</a:t>
            </a:r>
            <a:br>
              <a:rPr lang="de-DE" sz="2000" dirty="0">
                <a:cs typeface="Arial" charset="0"/>
              </a:rPr>
            </a:br>
            <a:r>
              <a:rPr lang="de-DE" sz="2000" dirty="0">
                <a:cs typeface="Arial" charset="0"/>
              </a:rPr>
              <a:t>	1.	Einkommen und Ruhegehalt	</a:t>
            </a:r>
            <a:br>
              <a:rPr lang="de-DE" sz="2000" dirty="0">
                <a:cs typeface="Arial" charset="0"/>
              </a:rPr>
            </a:br>
            <a:r>
              <a:rPr lang="de-DE" sz="2000" dirty="0">
                <a:cs typeface="Arial" charset="0"/>
              </a:rPr>
              <a:t>	2.	Rente und Ruhegehalt</a:t>
            </a:r>
          </a:p>
          <a:p>
            <a:pPr marL="0" indent="0" eaLnBrk="1" hangingPunct="1">
              <a:defRPr/>
            </a:pPr>
            <a:r>
              <a:rPr lang="de-DE" sz="2000" dirty="0">
                <a:cs typeface="Arial" charset="0"/>
              </a:rPr>
              <a:t>		</a:t>
            </a:r>
          </a:p>
        </p:txBody>
      </p:sp>
    </p:spTree>
    <p:extLst>
      <p:ext uri="{BB962C8B-B14F-4D97-AF65-F5344CB8AC3E}">
        <p14:creationId xmlns:p14="http://schemas.microsoft.com/office/powerpoint/2010/main" val="1361423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30</a:t>
            </a:fld>
            <a:endParaRPr lang="de-DE" dirty="0"/>
          </a:p>
        </p:txBody>
      </p:sp>
      <p:pic>
        <p:nvPicPr>
          <p:cNvPr id="4" name="Bild 6" descr="Unbenan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6" y="2704801"/>
            <a:ext cx="843548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Es gilt:</a:t>
            </a:r>
          </a:p>
          <a:p>
            <a:pPr eaLnBrk="1" hangingPunct="1">
              <a:lnSpc>
                <a:spcPct val="110000"/>
              </a:lnSpc>
            </a:pPr>
            <a:r>
              <a:rPr lang="en-US" sz="2000" dirty="0"/>
              <a:t>Nach dem Erlass des Finanzministeriums vom 26.02.2016 </a:t>
            </a:r>
          </a:p>
          <a:p>
            <a:pPr eaLnBrk="1" hangingPunct="1">
              <a:lnSpc>
                <a:spcPct val="110000"/>
              </a:lnSpc>
            </a:pPr>
            <a:r>
              <a:rPr lang="en-US" sz="2000" dirty="0"/>
              <a:t>Az.: B 3010 – 49.2 – IV C 1 ist ab sofort über die sogenannten Kann-Zeiten</a:t>
            </a:r>
          </a:p>
          <a:p>
            <a:pPr eaLnBrk="1" hangingPunct="1">
              <a:lnSpc>
                <a:spcPct val="110000"/>
              </a:lnSpc>
            </a:pPr>
            <a:r>
              <a:rPr lang="en-US" sz="2000" dirty="0"/>
              <a:t>nach §§ 10 und 11 LBeamtVG von Amts wegen zu entscheiden.</a:t>
            </a:r>
          </a:p>
          <a:p>
            <a:pPr eaLnBrk="1" hangingPunct="1">
              <a:lnSpc>
                <a:spcPct val="110000"/>
              </a:lnSpc>
            </a:pPr>
            <a:endParaRPr lang="en-US" sz="2000" dirty="0"/>
          </a:p>
          <a:p>
            <a:pPr eaLnBrk="1" hangingPunct="1">
              <a:lnSpc>
                <a:spcPct val="110000"/>
              </a:lnSpc>
            </a:pPr>
            <a:r>
              <a:rPr lang="en-US" sz="2000" dirty="0"/>
              <a:t>Auch hier ist somit kein Antrag des Beamten mehr erforderlich.</a:t>
            </a:r>
          </a:p>
          <a:p>
            <a:pPr eaLnBrk="1" hangingPunct="1">
              <a:lnSpc>
                <a:spcPct val="110000"/>
              </a:lnSpc>
            </a:pPr>
            <a:endParaRPr lang="en-US" sz="2000" dirty="0"/>
          </a:p>
          <a:p>
            <a:pPr eaLnBrk="1" hangingPunct="1">
              <a:lnSpc>
                <a:spcPct val="110000"/>
              </a:lnSpc>
            </a:pPr>
            <a:r>
              <a:rPr lang="en-US" sz="2000" dirty="0"/>
              <a:t>Auch hier gilt die Bindung nur für den jeweiligen Dienstherren.</a:t>
            </a:r>
          </a:p>
        </p:txBody>
      </p:sp>
    </p:spTree>
    <p:extLst>
      <p:ext uri="{BB962C8B-B14F-4D97-AF65-F5344CB8AC3E}">
        <p14:creationId xmlns:p14="http://schemas.microsoft.com/office/powerpoint/2010/main" val="3436163412"/>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6" y="2704801"/>
            <a:ext cx="843548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Nach § 57 Abs. 1 LBeamtVG entscheidet die oberste Dienstbehörde über die Berücksichtigung als ruhegehaltfähige Dienstzeiten.</a:t>
            </a:r>
          </a:p>
          <a:p>
            <a:pPr eaLnBrk="1" hangingPunct="1">
              <a:lnSpc>
                <a:spcPct val="110000"/>
              </a:lnSpc>
            </a:pPr>
            <a:endParaRPr lang="en-US" sz="2000" dirty="0"/>
          </a:p>
          <a:p>
            <a:pPr eaLnBrk="1" hangingPunct="1">
              <a:lnSpc>
                <a:spcPct val="110000"/>
              </a:lnSpc>
            </a:pPr>
            <a:r>
              <a:rPr lang="en-US" sz="2000" dirty="0"/>
              <a:t>Diese Befugnisse können nach § 57 Abs. 3 LBeamtVG auf andere Stellen (z. B. kvw-Beamtenversorgung) übertragen werden.</a:t>
            </a:r>
          </a:p>
          <a:p>
            <a:pPr eaLnBrk="1" hangingPunct="1">
              <a:lnSpc>
                <a:spcPct val="110000"/>
              </a:lnSpc>
            </a:pPr>
            <a:endParaRPr lang="en-US" sz="2000" dirty="0"/>
          </a:p>
          <a:p>
            <a:pPr eaLnBrk="1" hangingPunct="1">
              <a:lnSpc>
                <a:spcPct val="110000"/>
              </a:lnSpc>
            </a:pPr>
            <a:r>
              <a:rPr lang="en-US" sz="2000" dirty="0"/>
              <a:t>Viele Mitglieder der kvw-Beamtenversorgung haben diese Möglichkeit in Anspruch genommen.</a:t>
            </a:r>
          </a:p>
        </p:txBody>
      </p:sp>
    </p:spTree>
    <p:extLst>
      <p:ext uri="{BB962C8B-B14F-4D97-AF65-F5344CB8AC3E}">
        <p14:creationId xmlns:p14="http://schemas.microsoft.com/office/powerpoint/2010/main" val="135516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5" y="2492896"/>
            <a:ext cx="8435483"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u="sng" dirty="0"/>
              <a:t>Umsetzung der Befugnisse bei Wahlbeamten</a:t>
            </a:r>
          </a:p>
          <a:p>
            <a:pPr eaLnBrk="1" hangingPunct="1">
              <a:lnSpc>
                <a:spcPct val="110000"/>
              </a:lnSpc>
            </a:pPr>
            <a:endParaRPr lang="en-US" sz="2000" dirty="0"/>
          </a:p>
          <a:p>
            <a:pPr eaLnBrk="1" hangingPunct="1">
              <a:lnSpc>
                <a:spcPct val="110000"/>
              </a:lnSpc>
            </a:pPr>
            <a:r>
              <a:rPr lang="en-US" sz="2000" dirty="0"/>
              <a:t>Die kvw-Beamtenversorgung kann auf Grund der geänderten Rechtslage und bei Erteilung der Befugnisse als oberste Dienstbehörde jetzt auch die Vordienstzeiten der Wahlbeamten festsetzen.</a:t>
            </a:r>
          </a:p>
          <a:p>
            <a:pPr eaLnBrk="1" hangingPunct="1">
              <a:lnSpc>
                <a:spcPct val="110000"/>
              </a:lnSpc>
            </a:pPr>
            <a:endParaRPr lang="en-US" sz="2000" dirty="0"/>
          </a:p>
          <a:p>
            <a:pPr eaLnBrk="1" hangingPunct="1">
              <a:lnSpc>
                <a:spcPct val="110000"/>
              </a:lnSpc>
            </a:pPr>
            <a:r>
              <a:rPr lang="en-US" sz="2000" dirty="0"/>
              <a:t>Bei der Anerkennung von Vordienstzeiten der Wahlbeamten handelt es sich immer auch um eine politische Entscheidung.</a:t>
            </a:r>
          </a:p>
          <a:p>
            <a:pPr eaLnBrk="1" hangingPunct="1">
              <a:lnSpc>
                <a:spcPct val="110000"/>
              </a:lnSpc>
            </a:pPr>
            <a:r>
              <a:rPr lang="en-US" sz="2000" dirty="0"/>
              <a:t>Deshalb muss jeder Dienstherr für sich </a:t>
            </a:r>
            <a:r>
              <a:rPr lang="en-US" sz="2000" dirty="0" err="1"/>
              <a:t>klären</a:t>
            </a:r>
            <a:r>
              <a:rPr lang="en-US" sz="2000" dirty="0"/>
              <a:t>, ob die Entscheidung weiter- hin vom Rat/Kreistag oder durch die kvw-Beamtenversorgung getroffen werden soll.</a:t>
            </a:r>
          </a:p>
        </p:txBody>
      </p:sp>
    </p:spTree>
    <p:extLst>
      <p:ext uri="{BB962C8B-B14F-4D97-AF65-F5344CB8AC3E}">
        <p14:creationId xmlns:p14="http://schemas.microsoft.com/office/powerpoint/2010/main" val="237816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163468"/>
            <a:ext cx="4964799" cy="2468468"/>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IV.1 Ruhegehaltfähige Dienstzeit  </a:t>
            </a:r>
          </a:p>
        </p:txBody>
      </p:sp>
      <p:sp>
        <p:nvSpPr>
          <p:cNvPr id="6" name="Textfeld 7"/>
          <p:cNvSpPr txBox="1">
            <a:spLocks noChangeArrowheads="1"/>
          </p:cNvSpPr>
          <p:nvPr/>
        </p:nvSpPr>
        <p:spPr bwMode="auto">
          <a:xfrm>
            <a:off x="456995" y="2492896"/>
            <a:ext cx="8435483" cy="23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err="1"/>
              <a:t>Nach</a:t>
            </a:r>
            <a:r>
              <a:rPr lang="en-US" sz="2000" dirty="0"/>
              <a:t> § 81 Abs. 9 </a:t>
            </a:r>
            <a:r>
              <a:rPr lang="en-US" sz="2000" dirty="0" err="1"/>
              <a:t>LBeamtVG</a:t>
            </a:r>
            <a:r>
              <a:rPr lang="en-US" sz="2000" dirty="0"/>
              <a:t> </a:t>
            </a:r>
            <a:r>
              <a:rPr lang="en-US" sz="2000" dirty="0" err="1"/>
              <a:t>ist</a:t>
            </a:r>
            <a:r>
              <a:rPr lang="en-US" sz="2000" dirty="0"/>
              <a:t> die </a:t>
            </a:r>
            <a:r>
              <a:rPr lang="en-US" sz="2000" dirty="0" err="1"/>
              <a:t>Entscheidung</a:t>
            </a:r>
            <a:r>
              <a:rPr lang="en-US" sz="2000" dirty="0"/>
              <a:t> </a:t>
            </a:r>
            <a:r>
              <a:rPr lang="en-US" sz="2000" dirty="0" err="1"/>
              <a:t>über</a:t>
            </a:r>
            <a:r>
              <a:rPr lang="en-US" sz="2000" dirty="0"/>
              <a:t> die </a:t>
            </a:r>
            <a:r>
              <a:rPr lang="en-US" sz="2000" dirty="0" err="1"/>
              <a:t>Ruhegehalt</a:t>
            </a:r>
            <a:r>
              <a:rPr lang="en-US" sz="2000" dirty="0"/>
              <a:t>-</a:t>
            </a:r>
          </a:p>
          <a:p>
            <a:pPr eaLnBrk="1" hangingPunct="1">
              <a:lnSpc>
                <a:spcPct val="110000"/>
              </a:lnSpc>
            </a:pPr>
            <a:r>
              <a:rPr lang="en-US" sz="2000" dirty="0" err="1"/>
              <a:t>fähigkeit</a:t>
            </a:r>
            <a:r>
              <a:rPr lang="en-US" sz="2000" dirty="0"/>
              <a:t> von </a:t>
            </a:r>
            <a:r>
              <a:rPr lang="en-US" sz="2000" dirty="0" err="1"/>
              <a:t>Zeiten</a:t>
            </a:r>
            <a:r>
              <a:rPr lang="en-US" sz="2000" dirty="0"/>
              <a:t> </a:t>
            </a:r>
            <a:r>
              <a:rPr lang="en-US" sz="2000" dirty="0" err="1"/>
              <a:t>innerhalb</a:t>
            </a:r>
            <a:r>
              <a:rPr lang="en-US" sz="2000" dirty="0"/>
              <a:t> von </a:t>
            </a:r>
            <a:r>
              <a:rPr lang="en-US" sz="2000" dirty="0" err="1"/>
              <a:t>drei</a:t>
            </a:r>
            <a:r>
              <a:rPr lang="en-US" sz="2000" dirty="0"/>
              <a:t> </a:t>
            </a:r>
            <a:r>
              <a:rPr lang="en-US" sz="2000" dirty="0" err="1"/>
              <a:t>Monaten</a:t>
            </a:r>
            <a:r>
              <a:rPr lang="en-US" sz="2000" dirty="0"/>
              <a:t> </a:t>
            </a:r>
            <a:r>
              <a:rPr lang="en-US" sz="2000" dirty="0" err="1"/>
              <a:t>nach</a:t>
            </a:r>
            <a:r>
              <a:rPr lang="en-US" sz="2000" dirty="0"/>
              <a:t> </a:t>
            </a:r>
            <a:r>
              <a:rPr lang="en-US" sz="2000" dirty="0" err="1"/>
              <a:t>Begründung</a:t>
            </a:r>
            <a:r>
              <a:rPr lang="en-US" sz="2000" dirty="0"/>
              <a:t> des</a:t>
            </a:r>
          </a:p>
          <a:p>
            <a:pPr eaLnBrk="1" hangingPunct="1">
              <a:lnSpc>
                <a:spcPct val="110000"/>
              </a:lnSpc>
            </a:pPr>
            <a:r>
              <a:rPr lang="en-US" sz="2000" dirty="0" err="1"/>
              <a:t>Beamtenverhältnis</a:t>
            </a:r>
            <a:r>
              <a:rPr lang="en-US" sz="2000" dirty="0"/>
              <a:t> </a:t>
            </a:r>
            <a:r>
              <a:rPr lang="en-US" sz="2000" dirty="0" err="1"/>
              <a:t>zu</a:t>
            </a:r>
            <a:r>
              <a:rPr lang="en-US" sz="2000" dirty="0"/>
              <a:t> </a:t>
            </a:r>
            <a:r>
              <a:rPr lang="en-US" sz="2000" dirty="0" err="1"/>
              <a:t>treffen</a:t>
            </a:r>
            <a:r>
              <a:rPr lang="en-US" sz="2000" dirty="0"/>
              <a:t>.</a:t>
            </a:r>
          </a:p>
          <a:p>
            <a:pPr eaLnBrk="1" hangingPunct="1">
              <a:lnSpc>
                <a:spcPct val="110000"/>
              </a:lnSpc>
            </a:pPr>
            <a:endParaRPr lang="en-US" sz="2000" dirty="0"/>
          </a:p>
          <a:p>
            <a:pPr eaLnBrk="1" hangingPunct="1">
              <a:lnSpc>
                <a:spcPct val="110000"/>
              </a:lnSpc>
            </a:pPr>
            <a:r>
              <a:rPr lang="en-US" sz="2000" dirty="0" err="1"/>
              <a:t>Hierbei</a:t>
            </a:r>
            <a:r>
              <a:rPr lang="en-US" sz="2000" dirty="0"/>
              <a:t> </a:t>
            </a:r>
            <a:r>
              <a:rPr lang="en-US" sz="2000" dirty="0" err="1"/>
              <a:t>handelt</a:t>
            </a:r>
            <a:r>
              <a:rPr lang="en-US" sz="2000" dirty="0"/>
              <a:t> es </a:t>
            </a:r>
            <a:r>
              <a:rPr lang="en-US" sz="2000" dirty="0" err="1"/>
              <a:t>sich</a:t>
            </a:r>
            <a:r>
              <a:rPr lang="en-US" sz="2000" dirty="0"/>
              <a:t> </a:t>
            </a:r>
            <a:r>
              <a:rPr lang="en-US" sz="2000" dirty="0" err="1"/>
              <a:t>aber</a:t>
            </a:r>
            <a:r>
              <a:rPr lang="en-US" sz="2000" dirty="0"/>
              <a:t> </a:t>
            </a:r>
            <a:r>
              <a:rPr lang="en-US" sz="2000" b="1" dirty="0" err="1"/>
              <a:t>nicht</a:t>
            </a:r>
            <a:r>
              <a:rPr lang="en-US" sz="2000" b="1" dirty="0"/>
              <a:t> </a:t>
            </a:r>
            <a:r>
              <a:rPr lang="en-US" sz="2000" dirty="0"/>
              <a:t>um </a:t>
            </a:r>
            <a:r>
              <a:rPr lang="en-US" sz="2000" dirty="0" err="1"/>
              <a:t>eine</a:t>
            </a:r>
            <a:r>
              <a:rPr lang="en-US" sz="2000" dirty="0"/>
              <a:t> </a:t>
            </a:r>
            <a:r>
              <a:rPr lang="en-US" sz="2000" dirty="0" err="1"/>
              <a:t>Ausschlussfrist</a:t>
            </a:r>
            <a:r>
              <a:rPr lang="en-US" sz="2000" dirty="0"/>
              <a:t>.</a:t>
            </a:r>
          </a:p>
          <a:p>
            <a:pPr eaLnBrk="1" hangingPunct="1">
              <a:lnSpc>
                <a:spcPct val="110000"/>
              </a:lnSpc>
            </a:pPr>
            <a:endParaRPr lang="en-US" sz="2000" dirty="0"/>
          </a:p>
          <a:p>
            <a:pPr eaLnBrk="1" hangingPunct="1">
              <a:lnSpc>
                <a:spcPct val="110000"/>
              </a:lnSpc>
            </a:pPr>
            <a:r>
              <a:rPr lang="en-US" sz="2000" dirty="0" err="1"/>
              <a:t>Maßgeblich</a:t>
            </a:r>
            <a:r>
              <a:rPr lang="en-US" sz="2000" dirty="0"/>
              <a:t> </a:t>
            </a:r>
            <a:r>
              <a:rPr lang="en-US" sz="2000" dirty="0" err="1"/>
              <a:t>ist</a:t>
            </a:r>
            <a:r>
              <a:rPr lang="en-US" sz="2000" dirty="0"/>
              <a:t> </a:t>
            </a:r>
            <a:r>
              <a:rPr lang="en-US" sz="2000" dirty="0" err="1"/>
              <a:t>immer</a:t>
            </a:r>
            <a:r>
              <a:rPr lang="en-US" sz="2000" dirty="0"/>
              <a:t> die </a:t>
            </a:r>
            <a:r>
              <a:rPr lang="en-US" sz="2000" dirty="0" err="1"/>
              <a:t>Rechtlage</a:t>
            </a:r>
            <a:r>
              <a:rPr lang="en-US" sz="2000" dirty="0"/>
              <a:t> </a:t>
            </a:r>
            <a:r>
              <a:rPr lang="en-US" sz="2000" dirty="0" err="1"/>
              <a:t>bei</a:t>
            </a:r>
            <a:r>
              <a:rPr lang="en-US" sz="2000" dirty="0"/>
              <a:t> </a:t>
            </a:r>
            <a:r>
              <a:rPr lang="en-US" sz="2000" dirty="0" err="1"/>
              <a:t>Eintritt</a:t>
            </a:r>
            <a:r>
              <a:rPr lang="en-US" sz="2000" dirty="0"/>
              <a:t> in den </a:t>
            </a:r>
            <a:r>
              <a:rPr lang="en-US" sz="2000" dirty="0" err="1"/>
              <a:t>Ruhestand</a:t>
            </a:r>
            <a:r>
              <a:rPr lang="en-US" sz="2000" dirty="0"/>
              <a:t>.</a:t>
            </a:r>
          </a:p>
        </p:txBody>
      </p:sp>
    </p:spTree>
    <p:extLst>
      <p:ext uri="{BB962C8B-B14F-4D97-AF65-F5344CB8AC3E}">
        <p14:creationId xmlns:p14="http://schemas.microsoft.com/office/powerpoint/2010/main" val="3079551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1</a:t>
            </a:r>
          </a:p>
        </p:txBody>
      </p:sp>
      <p:sp>
        <p:nvSpPr>
          <p:cNvPr id="2" name="Textfeld 1"/>
          <p:cNvSpPr txBox="1"/>
          <p:nvPr/>
        </p:nvSpPr>
        <p:spPr>
          <a:xfrm>
            <a:off x="450406" y="2494635"/>
            <a:ext cx="8226049" cy="2862322"/>
          </a:xfrm>
          <a:prstGeom prst="rect">
            <a:avLst/>
          </a:prstGeom>
          <a:noFill/>
        </p:spPr>
        <p:txBody>
          <a:bodyPr wrap="square" rtlCol="0">
            <a:spAutoFit/>
          </a:bodyPr>
          <a:lstStyle/>
          <a:p>
            <a:r>
              <a:rPr lang="de-DE" sz="2000" dirty="0"/>
              <a:t>Ein Beigeordneter wird bei Gemeinde B zum 01.06.2018 auf 8 Jahre gewählt.</a:t>
            </a:r>
          </a:p>
          <a:p>
            <a:endParaRPr lang="de-DE" sz="2000" dirty="0"/>
          </a:p>
          <a:p>
            <a:r>
              <a:rPr lang="de-DE" sz="2000" dirty="0"/>
              <a:t>Vordienstzeiten:</a:t>
            </a:r>
          </a:p>
          <a:p>
            <a:endParaRPr lang="de-DE" sz="2000" dirty="0"/>
          </a:p>
          <a:p>
            <a:r>
              <a:rPr lang="de-DE" sz="2000" dirty="0"/>
              <a:t>Studium Architektur 			01.10.1992 – 03.02.1997</a:t>
            </a:r>
          </a:p>
          <a:p>
            <a:r>
              <a:rPr lang="de-DE" sz="2000" dirty="0"/>
              <a:t>Technischer Angestellter Gemeinde A	15.06.1997 – 31.05.2018</a:t>
            </a:r>
          </a:p>
          <a:p>
            <a:endParaRPr lang="de-DE" sz="2000" dirty="0"/>
          </a:p>
          <a:p>
            <a:endParaRPr lang="de-DE" sz="2000" dirty="0"/>
          </a:p>
          <a:p>
            <a:endParaRPr lang="de-DE" sz="2000" dirty="0"/>
          </a:p>
        </p:txBody>
      </p:sp>
    </p:spTree>
    <p:extLst>
      <p:ext uri="{BB962C8B-B14F-4D97-AF65-F5344CB8AC3E}">
        <p14:creationId xmlns:p14="http://schemas.microsoft.com/office/powerpoint/2010/main" val="3318427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1</a:t>
            </a:r>
          </a:p>
        </p:txBody>
      </p:sp>
      <p:sp>
        <p:nvSpPr>
          <p:cNvPr id="2" name="Textfeld 1"/>
          <p:cNvSpPr txBox="1"/>
          <p:nvPr/>
        </p:nvSpPr>
        <p:spPr>
          <a:xfrm>
            <a:off x="450406" y="2494635"/>
            <a:ext cx="8226049" cy="2862322"/>
          </a:xfrm>
          <a:prstGeom prst="rect">
            <a:avLst/>
          </a:prstGeom>
          <a:noFill/>
        </p:spPr>
        <p:txBody>
          <a:bodyPr wrap="square" rtlCol="0">
            <a:spAutoFit/>
          </a:bodyPr>
          <a:lstStyle/>
          <a:p>
            <a:r>
              <a:rPr lang="de-DE" sz="2000" dirty="0"/>
              <a:t>Die Angestelltenzeit liegt unmittelbar vor dem Zeitbeamtenverhältnis. Außerdem obliegt die Aufgabe in der Regel einem Beamten.</a:t>
            </a:r>
          </a:p>
          <a:p>
            <a:endParaRPr lang="de-DE" sz="2000" dirty="0"/>
          </a:p>
          <a:p>
            <a:r>
              <a:rPr lang="de-DE" sz="2000" dirty="0"/>
              <a:t>Die erforderliche Laufbahnbefähigung muss vor Beginn der Tätigkeit vorgelegen haben.</a:t>
            </a:r>
          </a:p>
          <a:p>
            <a:endParaRPr lang="de-DE" sz="2000" dirty="0"/>
          </a:p>
          <a:p>
            <a:r>
              <a:rPr lang="de-DE" sz="2000" dirty="0"/>
              <a:t>Der Landespersonalausschuss hat am 17.08.2016 die Laufbahnbefähigung für den gehobenen nichttechnischen Dienst im kommunalen Bereich als</a:t>
            </a:r>
          </a:p>
          <a:p>
            <a:r>
              <a:rPr lang="de-DE" sz="2000" dirty="0"/>
              <a:t>„anderer Bewerber“ zuerkannt.</a:t>
            </a:r>
          </a:p>
        </p:txBody>
      </p:sp>
    </p:spTree>
    <p:extLst>
      <p:ext uri="{BB962C8B-B14F-4D97-AF65-F5344CB8AC3E}">
        <p14:creationId xmlns:p14="http://schemas.microsoft.com/office/powerpoint/2010/main" val="34332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1</a:t>
            </a:r>
          </a:p>
        </p:txBody>
      </p:sp>
      <p:sp>
        <p:nvSpPr>
          <p:cNvPr id="2" name="Textfeld 1"/>
          <p:cNvSpPr txBox="1"/>
          <p:nvPr/>
        </p:nvSpPr>
        <p:spPr>
          <a:xfrm>
            <a:off x="450406" y="2494635"/>
            <a:ext cx="8226049" cy="2554545"/>
          </a:xfrm>
          <a:prstGeom prst="rect">
            <a:avLst/>
          </a:prstGeom>
          <a:noFill/>
        </p:spPr>
        <p:txBody>
          <a:bodyPr wrap="square" rtlCol="0">
            <a:spAutoFit/>
          </a:bodyPr>
          <a:lstStyle/>
          <a:p>
            <a:r>
              <a:rPr lang="de-DE" sz="2000" dirty="0" err="1"/>
              <a:t>Rgf</a:t>
            </a:r>
            <a:r>
              <a:rPr lang="de-DE" sz="2000" dirty="0"/>
              <a:t>. Dienstzeit somit</a:t>
            </a:r>
          </a:p>
          <a:p>
            <a:endParaRPr lang="de-DE" sz="2000" dirty="0"/>
          </a:p>
          <a:p>
            <a:r>
              <a:rPr lang="de-DE" sz="2000" dirty="0"/>
              <a:t>§ 81 Abs. 8 </a:t>
            </a:r>
            <a:r>
              <a:rPr lang="de-DE" sz="2000" dirty="0" err="1"/>
              <a:t>LBeamtVG</a:t>
            </a:r>
            <a:r>
              <a:rPr lang="de-DE" sz="2000" dirty="0"/>
              <a:t> 01.10.1992 – 03.02.1997 </a:t>
            </a:r>
            <a:r>
              <a:rPr lang="de-DE" sz="2000" dirty="0" err="1"/>
              <a:t>hö</a:t>
            </a:r>
            <a:r>
              <a:rPr lang="de-DE" sz="2000" dirty="0"/>
              <a:t>	2 Jahre 125 Tage</a:t>
            </a:r>
          </a:p>
          <a:p>
            <a:r>
              <a:rPr lang="de-DE" sz="2000" dirty="0"/>
              <a:t>(Studium)</a:t>
            </a:r>
          </a:p>
          <a:p>
            <a:endParaRPr lang="de-DE" sz="2000" dirty="0"/>
          </a:p>
          <a:p>
            <a:r>
              <a:rPr lang="de-DE" sz="2000" dirty="0"/>
              <a:t>§ 9 Ziffer 1 </a:t>
            </a:r>
            <a:r>
              <a:rPr lang="de-DE" sz="2000" dirty="0" err="1"/>
              <a:t>LBeamtVG</a:t>
            </a:r>
            <a:r>
              <a:rPr lang="de-DE" sz="2000" dirty="0"/>
              <a:t> 17.08.2016 – 31.05.2018	1 Jahr   288 Tage</a:t>
            </a:r>
          </a:p>
          <a:p>
            <a:endParaRPr lang="de-DE" sz="2000" dirty="0"/>
          </a:p>
          <a:p>
            <a:r>
              <a:rPr lang="de-DE" sz="2000" dirty="0"/>
              <a:t>§ 6 </a:t>
            </a:r>
            <a:r>
              <a:rPr lang="de-DE" sz="2000" dirty="0" err="1"/>
              <a:t>LBeamtVG</a:t>
            </a:r>
            <a:r>
              <a:rPr lang="de-DE" sz="2000" dirty="0"/>
              <a:t>	        01.06.2018 – 31.05.2026	8 Jahre</a:t>
            </a:r>
          </a:p>
        </p:txBody>
      </p:sp>
    </p:spTree>
    <p:extLst>
      <p:ext uri="{BB962C8B-B14F-4D97-AF65-F5344CB8AC3E}">
        <p14:creationId xmlns:p14="http://schemas.microsoft.com/office/powerpoint/2010/main" val="3468604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2</a:t>
            </a:r>
          </a:p>
        </p:txBody>
      </p:sp>
      <p:sp>
        <p:nvSpPr>
          <p:cNvPr id="2" name="Textfeld 1"/>
          <p:cNvSpPr txBox="1"/>
          <p:nvPr/>
        </p:nvSpPr>
        <p:spPr>
          <a:xfrm>
            <a:off x="450406" y="2494635"/>
            <a:ext cx="8226049" cy="2862322"/>
          </a:xfrm>
          <a:prstGeom prst="rect">
            <a:avLst/>
          </a:prstGeom>
          <a:noFill/>
        </p:spPr>
        <p:txBody>
          <a:bodyPr wrap="square" rtlCol="0">
            <a:spAutoFit/>
          </a:bodyPr>
          <a:lstStyle/>
          <a:p>
            <a:r>
              <a:rPr lang="de-DE" sz="2000" dirty="0"/>
              <a:t>Abwandlung Fall 1:</a:t>
            </a:r>
          </a:p>
          <a:p>
            <a:r>
              <a:rPr lang="de-DE" sz="2000" dirty="0"/>
              <a:t>Der Beigeordnete wird zum 01.11.2020 zum Bürgermeister oder Landrat</a:t>
            </a:r>
          </a:p>
          <a:p>
            <a:r>
              <a:rPr lang="de-DE" sz="2000" dirty="0"/>
              <a:t>gewählt.</a:t>
            </a:r>
          </a:p>
          <a:p>
            <a:endParaRPr lang="de-DE" sz="2000" dirty="0"/>
          </a:p>
          <a:p>
            <a:r>
              <a:rPr lang="de-DE" sz="2000" dirty="0"/>
              <a:t>Es besteht zwar ein zeitlicher Zusammenhang,</a:t>
            </a:r>
          </a:p>
          <a:p>
            <a:r>
              <a:rPr lang="de-DE" sz="2000" dirty="0"/>
              <a:t>aber</a:t>
            </a:r>
          </a:p>
          <a:p>
            <a:r>
              <a:rPr lang="de-DE" sz="2000" dirty="0"/>
              <a:t>der funktionelle Zusammenhang fehlt.</a:t>
            </a:r>
          </a:p>
          <a:p>
            <a:endParaRPr lang="de-DE" sz="2000" dirty="0"/>
          </a:p>
          <a:p>
            <a:r>
              <a:rPr lang="de-DE" sz="2000" dirty="0"/>
              <a:t>Die Angestelltenzeiten sind nicht mehr nach § 9 LBeamtVG ruhegehaltfähig.</a:t>
            </a:r>
          </a:p>
        </p:txBody>
      </p:sp>
    </p:spTree>
    <p:extLst>
      <p:ext uri="{BB962C8B-B14F-4D97-AF65-F5344CB8AC3E}">
        <p14:creationId xmlns:p14="http://schemas.microsoft.com/office/powerpoint/2010/main" val="983484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3</a:t>
            </a:r>
          </a:p>
        </p:txBody>
      </p:sp>
      <p:sp>
        <p:nvSpPr>
          <p:cNvPr id="2" name="Textfeld 1"/>
          <p:cNvSpPr txBox="1"/>
          <p:nvPr/>
        </p:nvSpPr>
        <p:spPr>
          <a:xfrm>
            <a:off x="450406" y="2494635"/>
            <a:ext cx="8226049" cy="2862322"/>
          </a:xfrm>
          <a:prstGeom prst="rect">
            <a:avLst/>
          </a:prstGeom>
          <a:noFill/>
        </p:spPr>
        <p:txBody>
          <a:bodyPr wrap="square" rtlCol="0">
            <a:spAutoFit/>
          </a:bodyPr>
          <a:lstStyle/>
          <a:p>
            <a:r>
              <a:rPr lang="de-DE" sz="2000" dirty="0"/>
              <a:t>Ein Beigeordneter wird bei der Gemeinde A zum 01.06.2017 auf 8 Jahre gewählt.</a:t>
            </a:r>
          </a:p>
          <a:p>
            <a:endParaRPr lang="de-DE" sz="2000" dirty="0"/>
          </a:p>
          <a:p>
            <a:r>
              <a:rPr lang="de-DE" sz="2000" dirty="0"/>
              <a:t>Werdegang:</a:t>
            </a:r>
          </a:p>
          <a:p>
            <a:r>
              <a:rPr lang="de-DE" sz="2000" dirty="0"/>
              <a:t>Angestellter 		01.01.2005 – 31.12.2010</a:t>
            </a:r>
          </a:p>
          <a:p>
            <a:r>
              <a:rPr lang="de-DE" sz="2000" dirty="0"/>
              <a:t>Laufbahnbeamter	01.01.2011 – 31.05.2017 </a:t>
            </a:r>
          </a:p>
          <a:p>
            <a:endParaRPr lang="de-DE" sz="2000" dirty="0"/>
          </a:p>
          <a:p>
            <a:r>
              <a:rPr lang="de-DE" sz="2000" dirty="0"/>
              <a:t>Hier ist die Angestelltenzeit nicht ruhegehaltfähig, da sie nicht zur Ernennung</a:t>
            </a:r>
          </a:p>
          <a:p>
            <a:r>
              <a:rPr lang="de-DE" sz="2000" dirty="0"/>
              <a:t>zum Beigeordneten geführt hat.</a:t>
            </a:r>
          </a:p>
        </p:txBody>
      </p:sp>
    </p:spTree>
    <p:extLst>
      <p:ext uri="{BB962C8B-B14F-4D97-AF65-F5344CB8AC3E}">
        <p14:creationId xmlns:p14="http://schemas.microsoft.com/office/powerpoint/2010/main" val="1042941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39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4</a:t>
            </a:r>
          </a:p>
        </p:txBody>
      </p:sp>
      <p:sp>
        <p:nvSpPr>
          <p:cNvPr id="2" name="Textfeld 1"/>
          <p:cNvSpPr txBox="1"/>
          <p:nvPr/>
        </p:nvSpPr>
        <p:spPr>
          <a:xfrm>
            <a:off x="450406" y="2494635"/>
            <a:ext cx="8226049" cy="2246769"/>
          </a:xfrm>
          <a:prstGeom prst="rect">
            <a:avLst/>
          </a:prstGeom>
          <a:noFill/>
        </p:spPr>
        <p:txBody>
          <a:bodyPr wrap="square" rtlCol="0">
            <a:spAutoFit/>
          </a:bodyPr>
          <a:lstStyle/>
          <a:p>
            <a:r>
              <a:rPr lang="de-DE" sz="2000" dirty="0"/>
              <a:t>Werdegang:</a:t>
            </a:r>
          </a:p>
          <a:p>
            <a:r>
              <a:rPr lang="de-DE" sz="2000" dirty="0"/>
              <a:t>Studium Jura		01.10.1990 – 30.09.1995</a:t>
            </a:r>
          </a:p>
          <a:p>
            <a:r>
              <a:rPr lang="de-DE" sz="2000" dirty="0"/>
              <a:t>Referendar		01.10.1995 – 30.09.1998</a:t>
            </a:r>
          </a:p>
          <a:p>
            <a:r>
              <a:rPr lang="de-DE" sz="2000" dirty="0"/>
              <a:t>Privatwirtschaft		01.10.1998 – 30.09.2000</a:t>
            </a:r>
          </a:p>
          <a:p>
            <a:r>
              <a:rPr lang="de-DE" sz="2000" dirty="0"/>
              <a:t>Rechtsanwalt		01.10.2002 – 30.09.2008</a:t>
            </a:r>
          </a:p>
          <a:p>
            <a:r>
              <a:rPr lang="de-DE" sz="2000" dirty="0"/>
              <a:t>Beigeordneter A 16	01.10.2008 – 30.09.2016</a:t>
            </a:r>
          </a:p>
          <a:p>
            <a:r>
              <a:rPr lang="de-DE" sz="2000" dirty="0"/>
              <a:t>Kreisdirektor   B 4		01.10.2016 b.a.w.</a:t>
            </a:r>
          </a:p>
        </p:txBody>
      </p:sp>
    </p:spTree>
    <p:extLst>
      <p:ext uri="{BB962C8B-B14F-4D97-AF65-F5344CB8AC3E}">
        <p14:creationId xmlns:p14="http://schemas.microsoft.com/office/powerpoint/2010/main" val="272695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2" y="167486"/>
            <a:ext cx="4768177" cy="2347165"/>
          </a:xfrm>
          <a:prstGeom prst="rect">
            <a:avLst/>
          </a:prstGeom>
        </p:spPr>
      </p:pic>
      <p:sp>
        <p:nvSpPr>
          <p:cNvPr id="5" name="Rectangle 2"/>
          <p:cNvSpPr txBox="1">
            <a:spLocks noChangeArrowheads="1"/>
          </p:cNvSpPr>
          <p:nvPr/>
        </p:nvSpPr>
        <p:spPr>
          <a:xfrm rot="60000">
            <a:off x="396235" y="1270014"/>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a:t>
            </a:r>
            <a:r>
              <a:rPr lang="de-DE" sz="2700" b="0" dirty="0">
                <a:latin typeface="Arial" panose="020B0604020202020204" pitchFamily="34" charset="0"/>
                <a:cs typeface="Arial" panose="020B0604020202020204" pitchFamily="34" charset="0"/>
              </a:rPr>
              <a:t>I.1 Personenkreis  </a:t>
            </a:r>
          </a:p>
        </p:txBody>
      </p:sp>
      <p:sp>
        <p:nvSpPr>
          <p:cNvPr id="6" name="Textfeld 1"/>
          <p:cNvSpPr txBox="1">
            <a:spLocks noChangeArrowheads="1"/>
          </p:cNvSpPr>
          <p:nvPr/>
        </p:nvSpPr>
        <p:spPr bwMode="auto">
          <a:xfrm>
            <a:off x="391680" y="2268385"/>
            <a:ext cx="7689850" cy="240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sz="2000" b="1" dirty="0">
              <a:solidFill>
                <a:srgbClr val="FF0000"/>
              </a:solidFill>
            </a:endParaRPr>
          </a:p>
          <a:p>
            <a:pPr eaLnBrk="1" hangingPunct="1"/>
            <a:r>
              <a:rPr lang="de-DE" sz="2000" b="1" dirty="0"/>
              <a:t>Beigeordnete, Kreisdirektoren, Landesdirektor, Landesräte</a:t>
            </a:r>
          </a:p>
          <a:p>
            <a:pPr eaLnBrk="1" hangingPunct="1"/>
            <a:endParaRPr lang="de-DE" sz="2000" b="1" dirty="0"/>
          </a:p>
          <a:p>
            <a:pPr eaLnBrk="1" hangingPunct="1"/>
            <a:r>
              <a:rPr lang="de-DE" sz="1800" dirty="0"/>
              <a:t>§ 71 Abs. 1 Satz 2 Gemeindeordnung</a:t>
            </a:r>
          </a:p>
          <a:p>
            <a:pPr eaLnBrk="1" hangingPunct="1"/>
            <a:r>
              <a:rPr lang="de-DE" sz="1800" dirty="0"/>
              <a:t>§ 47 Kreisordnung</a:t>
            </a:r>
          </a:p>
          <a:p>
            <a:pPr eaLnBrk="1" hangingPunct="1"/>
            <a:r>
              <a:rPr lang="de-DE" sz="1800" dirty="0"/>
              <a:t>§ 20 Abs. 2 Landschaftsverbandsordnung</a:t>
            </a:r>
          </a:p>
          <a:p>
            <a:pPr eaLnBrk="1" hangingPunct="1"/>
            <a:endParaRPr lang="de-DE" dirty="0">
              <a:solidFill>
                <a:srgbClr val="FF0000"/>
              </a:solidFill>
            </a:endParaRPr>
          </a:p>
          <a:p>
            <a:pPr eaLnBrk="1" hangingPunct="1"/>
            <a:endParaRPr lang="de-DE" dirty="0"/>
          </a:p>
        </p:txBody>
      </p:sp>
    </p:spTree>
    <p:extLst>
      <p:ext uri="{BB962C8B-B14F-4D97-AF65-F5344CB8AC3E}">
        <p14:creationId xmlns:p14="http://schemas.microsoft.com/office/powerpoint/2010/main" val="505893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4</a:t>
            </a:r>
          </a:p>
        </p:txBody>
      </p:sp>
      <p:sp>
        <p:nvSpPr>
          <p:cNvPr id="2" name="Textfeld 1"/>
          <p:cNvSpPr txBox="1"/>
          <p:nvPr/>
        </p:nvSpPr>
        <p:spPr>
          <a:xfrm>
            <a:off x="450406" y="2494635"/>
            <a:ext cx="8226049" cy="1631216"/>
          </a:xfrm>
          <a:prstGeom prst="rect">
            <a:avLst/>
          </a:prstGeom>
          <a:noFill/>
        </p:spPr>
        <p:txBody>
          <a:bodyPr wrap="square" rtlCol="0">
            <a:spAutoFit/>
          </a:bodyPr>
          <a:lstStyle/>
          <a:p>
            <a:r>
              <a:rPr lang="de-DE" sz="2000" b="1" dirty="0"/>
              <a:t>Ruhegehaltfähige Dienstzeit als Beigeordneter.</a:t>
            </a:r>
          </a:p>
          <a:p>
            <a:r>
              <a:rPr lang="de-DE" sz="2000" dirty="0"/>
              <a:t>§ 81 Abs. 8  LBeamtVG		4 Jahre (Jura + Privatwirtschaft)</a:t>
            </a:r>
          </a:p>
          <a:p>
            <a:r>
              <a:rPr lang="de-DE" sz="2000" dirty="0"/>
              <a:t>§   6	      LBeamtVG		Referendariat</a:t>
            </a:r>
          </a:p>
          <a:p>
            <a:r>
              <a:rPr lang="de-DE" sz="2000" dirty="0"/>
              <a:t>§ 10	      LBeamtVG		Rechtsanwalt zur Hälfte</a:t>
            </a:r>
          </a:p>
          <a:p>
            <a:r>
              <a:rPr lang="de-DE" sz="2000" dirty="0"/>
              <a:t>§   6 	      LBeamtVG		Beigeordneter</a:t>
            </a:r>
          </a:p>
        </p:txBody>
      </p:sp>
    </p:spTree>
    <p:extLst>
      <p:ext uri="{BB962C8B-B14F-4D97-AF65-F5344CB8AC3E}">
        <p14:creationId xmlns:p14="http://schemas.microsoft.com/office/powerpoint/2010/main" val="13252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41</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4</a:t>
            </a:r>
          </a:p>
        </p:txBody>
      </p:sp>
      <p:sp>
        <p:nvSpPr>
          <p:cNvPr id="2" name="Textfeld 1"/>
          <p:cNvSpPr txBox="1"/>
          <p:nvPr/>
        </p:nvSpPr>
        <p:spPr>
          <a:xfrm>
            <a:off x="450406" y="2276872"/>
            <a:ext cx="8442074" cy="3354765"/>
          </a:xfrm>
          <a:prstGeom prst="rect">
            <a:avLst/>
          </a:prstGeom>
          <a:noFill/>
        </p:spPr>
        <p:txBody>
          <a:bodyPr wrap="square" rtlCol="0">
            <a:spAutoFit/>
          </a:bodyPr>
          <a:lstStyle/>
          <a:p>
            <a:r>
              <a:rPr lang="de-DE" sz="2000" b="1" dirty="0"/>
              <a:t>Dienstzeit Kreisdirektor</a:t>
            </a:r>
          </a:p>
          <a:p>
            <a:r>
              <a:rPr lang="de-DE" sz="2000" dirty="0"/>
              <a:t>§ 11 	      LBeamtVG			855 Tage Studium </a:t>
            </a:r>
          </a:p>
          <a:p>
            <a:r>
              <a:rPr lang="de-DE" sz="1600" dirty="0"/>
              <a:t>(„vorgeschrieben“ ist die Zulassung zum Richteramt)                                                                                                        			</a:t>
            </a:r>
          </a:p>
          <a:p>
            <a:r>
              <a:rPr lang="de-DE" sz="2000" dirty="0"/>
              <a:t>§   6   	      LBeamtVG			Referendariat</a:t>
            </a:r>
          </a:p>
          <a:p>
            <a:r>
              <a:rPr lang="de-DE" sz="2000" dirty="0"/>
              <a:t>§ 81 Abs. 8  LBeamtVG			2 Jahre Privatwirtschaft</a:t>
            </a:r>
          </a:p>
          <a:p>
            <a:r>
              <a:rPr lang="de-DE" sz="2000" dirty="0"/>
              <a:t>§ 10	      LBeamtVG			Rechtsanwalt zur Hälfte</a:t>
            </a:r>
          </a:p>
          <a:p>
            <a:r>
              <a:rPr lang="de-DE" sz="2000" dirty="0"/>
              <a:t>§   6   	      </a:t>
            </a:r>
            <a:r>
              <a:rPr lang="de-DE" sz="2000" dirty="0" err="1"/>
              <a:t>LBeamtVG</a:t>
            </a:r>
            <a:r>
              <a:rPr lang="de-DE" sz="2000" dirty="0"/>
              <a:t>   01.10.2008	Beigeordneter</a:t>
            </a:r>
          </a:p>
          <a:p>
            <a:r>
              <a:rPr lang="de-DE" sz="2000" dirty="0"/>
              <a:t>§   6	      </a:t>
            </a:r>
            <a:r>
              <a:rPr lang="de-DE" sz="2000" dirty="0" err="1"/>
              <a:t>LBeamtVG</a:t>
            </a:r>
            <a:r>
              <a:rPr lang="de-DE" sz="2000" dirty="0"/>
              <a:t>   01.10.2016	Kreisdirektor</a:t>
            </a:r>
          </a:p>
          <a:p>
            <a:endParaRPr lang="de-DE" sz="2000" dirty="0">
              <a:solidFill>
                <a:srgbClr val="FF0000"/>
              </a:solidFill>
            </a:endParaRPr>
          </a:p>
          <a:p>
            <a:endParaRPr lang="de-DE" sz="2000" dirty="0"/>
          </a:p>
        </p:txBody>
      </p:sp>
    </p:spTree>
    <p:extLst>
      <p:ext uri="{BB962C8B-B14F-4D97-AF65-F5344CB8AC3E}">
        <p14:creationId xmlns:p14="http://schemas.microsoft.com/office/powerpoint/2010/main" val="994452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42</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32464"/>
            <a:ext cx="4277503" cy="2165320"/>
          </a:xfrm>
          <a:prstGeom prst="rect">
            <a:avLst/>
          </a:prstGeom>
        </p:spPr>
      </p:pic>
      <p:sp>
        <p:nvSpPr>
          <p:cNvPr id="5" name="Rectangle 2"/>
          <p:cNvSpPr txBox="1">
            <a:spLocks noChangeArrowheads="1"/>
          </p:cNvSpPr>
          <p:nvPr/>
        </p:nvSpPr>
        <p:spPr>
          <a:xfrm rot="60000">
            <a:off x="455023" y="898961"/>
            <a:ext cx="3180755"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000" b="0" dirty="0">
                <a:solidFill>
                  <a:srgbClr val="94C11C"/>
                </a:solidFill>
                <a:latin typeface="Arial" panose="020B0604020202020204" pitchFamily="34" charset="0"/>
                <a:cs typeface="Arial" panose="020B0604020202020204" pitchFamily="34" charset="0"/>
              </a:rPr>
              <a:t>//</a:t>
            </a:r>
            <a:r>
              <a:rPr lang="de-DE" sz="2000" b="0" dirty="0">
                <a:solidFill>
                  <a:schemeClr val="bg1"/>
                </a:solidFill>
                <a:latin typeface="Arial" panose="020B0604020202020204" pitchFamily="34" charset="0"/>
                <a:cs typeface="Arial" panose="020B0604020202020204" pitchFamily="34" charset="0"/>
              </a:rPr>
              <a:t> IV.1 Ruhegehaltfähige Dienstzeit  </a:t>
            </a:r>
          </a:p>
        </p:txBody>
      </p:sp>
      <p:sp>
        <p:nvSpPr>
          <p:cNvPr id="7" name="Textfeld 6"/>
          <p:cNvSpPr txBox="1"/>
          <p:nvPr/>
        </p:nvSpPr>
        <p:spPr>
          <a:xfrm>
            <a:off x="4896037" y="872289"/>
            <a:ext cx="1692188" cy="523220"/>
          </a:xfrm>
          <a:prstGeom prst="rect">
            <a:avLst/>
          </a:prstGeom>
          <a:solidFill>
            <a:schemeClr val="accent5">
              <a:lumMod val="40000"/>
              <a:lumOff val="60000"/>
            </a:schemeClr>
          </a:solidFill>
        </p:spPr>
        <p:txBody>
          <a:bodyPr wrap="square" rtlCol="0">
            <a:spAutoFit/>
          </a:bodyPr>
          <a:lstStyle/>
          <a:p>
            <a:r>
              <a:rPr lang="de-DE" sz="2800" dirty="0"/>
              <a:t>Beispiel 4</a:t>
            </a:r>
          </a:p>
        </p:txBody>
      </p:sp>
      <p:sp>
        <p:nvSpPr>
          <p:cNvPr id="2" name="Textfeld 1"/>
          <p:cNvSpPr txBox="1"/>
          <p:nvPr/>
        </p:nvSpPr>
        <p:spPr>
          <a:xfrm>
            <a:off x="450406" y="2276872"/>
            <a:ext cx="8442074" cy="1938992"/>
          </a:xfrm>
          <a:prstGeom prst="rect">
            <a:avLst/>
          </a:prstGeom>
          <a:noFill/>
        </p:spPr>
        <p:txBody>
          <a:bodyPr wrap="square" rtlCol="0">
            <a:spAutoFit/>
          </a:bodyPr>
          <a:lstStyle/>
          <a:p>
            <a:r>
              <a:rPr lang="de-DE" sz="2000" dirty="0"/>
              <a:t>Anmerkung:</a:t>
            </a:r>
          </a:p>
          <a:p>
            <a:r>
              <a:rPr lang="de-DE" sz="2000" dirty="0"/>
              <a:t>Die Rechtsanwaltszeit ist ruhegehaltfähig, da bereits vor dem 01.07.2016 (Inkrafttreten Dienstrechtsmodernisierungsgesetz) ein Beamtenverhältnis auf Zeit vorliegt. Hätte ab dem 01.10.2008 ein Beamtenverhältnis auf Lebenszeit bestanden, wäre die Rechtsanwaltszeit nicht ruhegehaltfähig.</a:t>
            </a:r>
          </a:p>
          <a:p>
            <a:endParaRPr lang="de-DE" sz="2000" dirty="0"/>
          </a:p>
        </p:txBody>
      </p:sp>
    </p:spTree>
    <p:extLst>
      <p:ext uri="{BB962C8B-B14F-4D97-AF65-F5344CB8AC3E}">
        <p14:creationId xmlns:p14="http://schemas.microsoft.com/office/powerpoint/2010/main" val="570868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84438"/>
            <a:ext cx="4964799" cy="2468468"/>
          </a:xfrm>
          <a:prstGeom prst="rect">
            <a:avLst/>
          </a:prstGeom>
        </p:spPr>
      </p:pic>
      <p:sp>
        <p:nvSpPr>
          <p:cNvPr id="5" name="Rectangle 2"/>
          <p:cNvSpPr txBox="1">
            <a:spLocks noChangeArrowheads="1"/>
          </p:cNvSpPr>
          <p:nvPr/>
        </p:nvSpPr>
        <p:spPr>
          <a:xfrm rot="60000">
            <a:off x="461553" y="92288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IV.2 Ruhegehaltfähige Dienstbezüge  </a:t>
            </a:r>
          </a:p>
        </p:txBody>
      </p:sp>
      <p:sp>
        <p:nvSpPr>
          <p:cNvPr id="6" name="Textfeld 7"/>
          <p:cNvSpPr txBox="1">
            <a:spLocks noChangeArrowheads="1"/>
          </p:cNvSpPr>
          <p:nvPr/>
        </p:nvSpPr>
        <p:spPr bwMode="auto">
          <a:xfrm>
            <a:off x="486207" y="2420939"/>
            <a:ext cx="82661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en-US" sz="2000" dirty="0"/>
              <a:t>§ 5 Abs. 1 LBeamtVG</a:t>
            </a:r>
          </a:p>
          <a:p>
            <a:pPr eaLnBrk="1" hangingPunct="1">
              <a:lnSpc>
                <a:spcPct val="110000"/>
              </a:lnSpc>
            </a:pPr>
            <a:r>
              <a:rPr lang="en-US" sz="2000" u="sng" dirty="0"/>
              <a:t>Grundsatz:</a:t>
            </a:r>
            <a:r>
              <a:rPr lang="en-US" sz="2000" dirty="0"/>
              <a:t> </a:t>
            </a:r>
          </a:p>
          <a:p>
            <a:pPr eaLnBrk="1" hangingPunct="1">
              <a:lnSpc>
                <a:spcPct val="110000"/>
              </a:lnSpc>
            </a:pPr>
            <a:r>
              <a:rPr lang="en-US" sz="2000" dirty="0"/>
              <a:t>Ruhegehalt aus dem “letzten Amt”</a:t>
            </a:r>
          </a:p>
          <a:p>
            <a:pPr eaLnBrk="1" hangingPunct="1">
              <a:lnSpc>
                <a:spcPct val="110000"/>
              </a:lnSpc>
            </a:pPr>
            <a:endParaRPr lang="en-US" sz="2000" dirty="0"/>
          </a:p>
          <a:p>
            <a:pPr eaLnBrk="1" hangingPunct="1">
              <a:lnSpc>
                <a:spcPct val="110000"/>
              </a:lnSpc>
            </a:pPr>
            <a:r>
              <a:rPr lang="en-US" sz="2000" dirty="0"/>
              <a:t>Aber:</a:t>
            </a:r>
          </a:p>
          <a:p>
            <a:pPr eaLnBrk="1" hangingPunct="1">
              <a:lnSpc>
                <a:spcPct val="110000"/>
              </a:lnSpc>
            </a:pPr>
            <a:r>
              <a:rPr lang="en-US" sz="2000" dirty="0"/>
              <a:t>§ 5 Abs. 3 LBeamtVG</a:t>
            </a:r>
          </a:p>
          <a:p>
            <a:pPr eaLnBrk="1" hangingPunct="1">
              <a:lnSpc>
                <a:spcPct val="110000"/>
              </a:lnSpc>
            </a:pPr>
            <a:r>
              <a:rPr lang="en-US" sz="2000" dirty="0"/>
              <a:t>“Der Beamte muss die letzte Besoldungsgruppe mindestens zwei Jahre erhalten haben!”</a:t>
            </a:r>
            <a:endParaRPr lang="de-DE" sz="2000" dirty="0">
              <a:solidFill>
                <a:srgbClr val="00474D"/>
              </a:solidFill>
              <a:cs typeface="Arial" charset="0"/>
            </a:endParaRPr>
          </a:p>
        </p:txBody>
      </p:sp>
    </p:spTree>
    <p:extLst>
      <p:ext uri="{BB962C8B-B14F-4D97-AF65-F5344CB8AC3E}">
        <p14:creationId xmlns:p14="http://schemas.microsoft.com/office/powerpoint/2010/main" val="2879813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6" y="-409939"/>
            <a:ext cx="5371578" cy="2598037"/>
          </a:xfrm>
          <a:prstGeom prst="rect">
            <a:avLst/>
          </a:prstGeom>
        </p:spPr>
      </p:pic>
      <p:sp>
        <p:nvSpPr>
          <p:cNvPr id="5" name="Rectangle 2"/>
          <p:cNvSpPr txBox="1">
            <a:spLocks noChangeArrowheads="1"/>
          </p:cNvSpPr>
          <p:nvPr/>
        </p:nvSpPr>
        <p:spPr>
          <a:xfrm rot="60000">
            <a:off x="461553" y="41478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IV.2 Ruhegehaltfähige Dienstbezüge der Wahlbeamten  </a:t>
            </a:r>
          </a:p>
        </p:txBody>
      </p:sp>
      <p:graphicFrame>
        <p:nvGraphicFramePr>
          <p:cNvPr id="6" name="Object 13"/>
          <p:cNvGraphicFramePr>
            <a:graphicFrameLocks noChangeAspect="1"/>
          </p:cNvGraphicFramePr>
          <p:nvPr>
            <p:extLst>
              <p:ext uri="{D42A27DB-BD31-4B8C-83A1-F6EECF244321}">
                <p14:modId xmlns:p14="http://schemas.microsoft.com/office/powerpoint/2010/main" val="3944022107"/>
              </p:ext>
            </p:extLst>
          </p:nvPr>
        </p:nvGraphicFramePr>
        <p:xfrm>
          <a:off x="1285875" y="1600201"/>
          <a:ext cx="10104438" cy="4978400"/>
        </p:xfrm>
        <a:graphic>
          <a:graphicData uri="http://schemas.openxmlformats.org/presentationml/2006/ole">
            <mc:AlternateContent xmlns:mc="http://schemas.openxmlformats.org/markup-compatibility/2006">
              <mc:Choice xmlns:v="urn:schemas-microsoft-com:vml" Requires="v">
                <p:oleObj name="Diagramm" r:id="rId3" imgW="6096135" imgH="4067089" progId="MSGraph.Chart.8">
                  <p:embed followColorScheme="full"/>
                </p:oleObj>
              </mc:Choice>
              <mc:Fallback>
                <p:oleObj name="Diagramm" r:id="rId3" imgW="6096135" imgH="4067089" progId="MSGraph.Chart.8">
                  <p:embed followColorScheme="full"/>
                  <p:pic>
                    <p:nvPicPr>
                      <p:cNvPr id="0" name=""/>
                      <p:cNvPicPr>
                        <a:picLocks noChangeAspect="1" noChangeArrowheads="1"/>
                      </p:cNvPicPr>
                      <p:nvPr/>
                    </p:nvPicPr>
                    <p:blipFill>
                      <a:blip r:embed="rId4"/>
                      <a:srcRect/>
                      <a:stretch>
                        <a:fillRect/>
                      </a:stretch>
                    </p:blipFill>
                    <p:spPr bwMode="auto">
                      <a:xfrm>
                        <a:off x="1285875" y="1600201"/>
                        <a:ext cx="10104438"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5"/>
          <p:cNvSpPr txBox="1">
            <a:spLocks noChangeArrowheads="1"/>
          </p:cNvSpPr>
          <p:nvPr/>
        </p:nvSpPr>
        <p:spPr bwMode="auto">
          <a:xfrm>
            <a:off x="6494463" y="1927225"/>
            <a:ext cx="1673225"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eaLnBrk="1" hangingPunct="1"/>
            <a:r>
              <a:rPr lang="de-DE" sz="1100" b="1" dirty="0"/>
              <a:t>Kinderbezogene  Leistungen werden weiter voll gewährt, sofern die Voraus-setzungen vorliegen. </a:t>
            </a:r>
          </a:p>
          <a:p>
            <a:pPr eaLnBrk="1" hangingPunct="1"/>
            <a:r>
              <a:rPr lang="de-DE" sz="1100" b="1" i="1" dirty="0"/>
              <a:t>               </a:t>
            </a:r>
            <a:endParaRPr lang="de-DE" sz="1100" b="1" dirty="0"/>
          </a:p>
          <a:p>
            <a:pPr eaLnBrk="1" hangingPunct="1"/>
            <a:endParaRPr lang="de-DE" sz="1100" b="1" dirty="0"/>
          </a:p>
        </p:txBody>
      </p:sp>
      <p:sp>
        <p:nvSpPr>
          <p:cNvPr id="8" name="Text Box 28"/>
          <p:cNvSpPr txBox="1">
            <a:spLocks noChangeArrowheads="1"/>
          </p:cNvSpPr>
          <p:nvPr/>
        </p:nvSpPr>
        <p:spPr bwMode="auto">
          <a:xfrm>
            <a:off x="666751" y="3625850"/>
            <a:ext cx="1735138" cy="105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eaLnBrk="1" hangingPunct="1">
              <a:lnSpc>
                <a:spcPct val="50000"/>
              </a:lnSpc>
              <a:spcBef>
                <a:spcPct val="50000"/>
              </a:spcBef>
            </a:pPr>
            <a:r>
              <a:rPr lang="de-DE" sz="1400" b="1" dirty="0"/>
              <a:t>Bestandteile</a:t>
            </a:r>
          </a:p>
          <a:p>
            <a:pPr eaLnBrk="1" hangingPunct="1">
              <a:lnSpc>
                <a:spcPct val="50000"/>
              </a:lnSpc>
              <a:spcBef>
                <a:spcPct val="50000"/>
              </a:spcBef>
            </a:pPr>
            <a:r>
              <a:rPr lang="de-DE" sz="1400" b="1" dirty="0"/>
              <a:t>der rgf.</a:t>
            </a:r>
          </a:p>
          <a:p>
            <a:pPr eaLnBrk="1" hangingPunct="1">
              <a:lnSpc>
                <a:spcPct val="50000"/>
              </a:lnSpc>
              <a:spcBef>
                <a:spcPct val="50000"/>
              </a:spcBef>
            </a:pPr>
            <a:r>
              <a:rPr lang="de-DE" sz="1400" b="1" dirty="0"/>
              <a:t>Dienstbezüge</a:t>
            </a:r>
          </a:p>
          <a:p>
            <a:pPr eaLnBrk="1" hangingPunct="1">
              <a:lnSpc>
                <a:spcPct val="50000"/>
              </a:lnSpc>
              <a:spcBef>
                <a:spcPct val="50000"/>
              </a:spcBef>
            </a:pPr>
            <a:r>
              <a:rPr lang="de-DE" sz="1400" b="1" dirty="0"/>
              <a:t>§ 5 LBeamtVG</a:t>
            </a:r>
          </a:p>
          <a:p>
            <a:pPr eaLnBrk="1" hangingPunct="1">
              <a:lnSpc>
                <a:spcPct val="50000"/>
              </a:lnSpc>
              <a:spcBef>
                <a:spcPct val="50000"/>
              </a:spcBef>
            </a:pPr>
            <a:endParaRPr lang="de-DE" sz="1400" b="1" dirty="0"/>
          </a:p>
        </p:txBody>
      </p:sp>
      <p:sp>
        <p:nvSpPr>
          <p:cNvPr id="9" name="Line 40"/>
          <p:cNvSpPr>
            <a:spLocks noChangeShapeType="1"/>
          </p:cNvSpPr>
          <p:nvPr/>
        </p:nvSpPr>
        <p:spPr bwMode="auto">
          <a:xfrm>
            <a:off x="6245225" y="1992313"/>
            <a:ext cx="0" cy="3921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0" name="Text Box 11"/>
          <p:cNvSpPr txBox="1">
            <a:spLocks noChangeArrowheads="1"/>
          </p:cNvSpPr>
          <p:nvPr/>
        </p:nvSpPr>
        <p:spPr bwMode="auto">
          <a:xfrm>
            <a:off x="2774950" y="3544889"/>
            <a:ext cx="3222625" cy="182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de-DE" sz="1400" b="1" dirty="0">
              <a:solidFill>
                <a:schemeClr val="bg1"/>
              </a:solidFill>
            </a:endParaRPr>
          </a:p>
          <a:p>
            <a:pPr algn="ctr" eaLnBrk="1" hangingPunct="1">
              <a:spcBef>
                <a:spcPct val="50000"/>
              </a:spcBef>
            </a:pPr>
            <a:r>
              <a:rPr lang="de-DE" sz="1400" b="1" dirty="0"/>
              <a:t>Grundgehalt aus dem letzten Amt</a:t>
            </a:r>
          </a:p>
          <a:p>
            <a:pPr algn="ctr" eaLnBrk="1" hangingPunct="1">
              <a:spcBef>
                <a:spcPct val="50000"/>
              </a:spcBef>
            </a:pPr>
            <a:r>
              <a:rPr lang="de-DE" sz="1400" b="1" dirty="0"/>
              <a:t>(z. B. aus B 4)</a:t>
            </a:r>
          </a:p>
          <a:p>
            <a:pPr algn="ctr" eaLnBrk="1" hangingPunct="1">
              <a:spcBef>
                <a:spcPct val="50000"/>
              </a:spcBef>
            </a:pPr>
            <a:endParaRPr lang="de-DE" sz="1400" b="1" dirty="0"/>
          </a:p>
          <a:p>
            <a:pPr eaLnBrk="1" hangingPunct="1">
              <a:lnSpc>
                <a:spcPct val="50000"/>
              </a:lnSpc>
              <a:spcBef>
                <a:spcPct val="50000"/>
              </a:spcBef>
            </a:pPr>
            <a:r>
              <a:rPr lang="de-DE" sz="1200" u="sng" dirty="0"/>
              <a:t>Wichtig:</a:t>
            </a:r>
            <a:r>
              <a:rPr lang="de-DE" sz="1200" dirty="0"/>
              <a:t> Bezugsdauer aus dem letzten Amt                 </a:t>
            </a:r>
          </a:p>
          <a:p>
            <a:pPr eaLnBrk="1" hangingPunct="1">
              <a:lnSpc>
                <a:spcPct val="50000"/>
              </a:lnSpc>
              <a:spcBef>
                <a:spcPct val="50000"/>
              </a:spcBef>
            </a:pPr>
            <a:r>
              <a:rPr lang="de-DE" sz="1200" dirty="0"/>
              <a:t>              mindestens 2 Jahre</a:t>
            </a:r>
          </a:p>
          <a:p>
            <a:pPr eaLnBrk="1" hangingPunct="1">
              <a:lnSpc>
                <a:spcPct val="50000"/>
              </a:lnSpc>
              <a:spcBef>
                <a:spcPct val="50000"/>
              </a:spcBef>
            </a:pPr>
            <a:r>
              <a:rPr lang="de-DE" sz="1200" dirty="0"/>
              <a:t>              </a:t>
            </a:r>
            <a:r>
              <a:rPr lang="de-DE" sz="1200" i="1" dirty="0"/>
              <a:t>Ausnahme: Dienstunfall</a:t>
            </a:r>
          </a:p>
        </p:txBody>
      </p:sp>
      <p:sp>
        <p:nvSpPr>
          <p:cNvPr id="11" name="Text Box 10"/>
          <p:cNvSpPr txBox="1">
            <a:spLocks noChangeArrowheads="1"/>
          </p:cNvSpPr>
          <p:nvPr/>
        </p:nvSpPr>
        <p:spPr bwMode="auto">
          <a:xfrm>
            <a:off x="2713038" y="2776538"/>
            <a:ext cx="3224212" cy="40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spAutoFit/>
          </a:bodyPr>
          <a:lstStyle>
            <a:lvl1pPr defTabSz="1039813" eaLnBrk="0" hangingPunct="0">
              <a:defRPr>
                <a:solidFill>
                  <a:schemeClr val="tx1"/>
                </a:solidFill>
                <a:latin typeface="Arial" charset="0"/>
              </a:defRPr>
            </a:lvl1pPr>
            <a:lvl2pPr marL="742950" indent="-285750" defTabSz="1039813" eaLnBrk="0" hangingPunct="0">
              <a:defRPr>
                <a:solidFill>
                  <a:schemeClr val="tx1"/>
                </a:solidFill>
                <a:latin typeface="Arial" charset="0"/>
              </a:defRPr>
            </a:lvl2pPr>
            <a:lvl3pPr marL="1143000" indent="-228600" defTabSz="1039813" eaLnBrk="0" hangingPunct="0">
              <a:defRPr>
                <a:solidFill>
                  <a:schemeClr val="tx1"/>
                </a:solidFill>
                <a:latin typeface="Arial" charset="0"/>
              </a:defRPr>
            </a:lvl3pPr>
            <a:lvl4pPr marL="1600200" indent="-228600" defTabSz="1039813" eaLnBrk="0" hangingPunct="0">
              <a:defRPr>
                <a:solidFill>
                  <a:schemeClr val="tx1"/>
                </a:solidFill>
                <a:latin typeface="Arial" charset="0"/>
              </a:defRPr>
            </a:lvl4pPr>
            <a:lvl5pPr marL="2057400" indent="-228600" defTabSz="1039813" eaLnBrk="0" hangingPunct="0">
              <a:defRPr>
                <a:solidFill>
                  <a:schemeClr val="tx1"/>
                </a:solidFill>
                <a:latin typeface="Arial" charset="0"/>
              </a:defRPr>
            </a:lvl5pPr>
            <a:lvl6pPr marL="2514600" indent="-228600" defTabSz="1039813" eaLnBrk="0" fontAlgn="base" hangingPunct="0">
              <a:spcBef>
                <a:spcPct val="0"/>
              </a:spcBef>
              <a:spcAft>
                <a:spcPct val="0"/>
              </a:spcAft>
              <a:defRPr>
                <a:solidFill>
                  <a:schemeClr val="tx1"/>
                </a:solidFill>
                <a:latin typeface="Arial" charset="0"/>
              </a:defRPr>
            </a:lvl6pPr>
            <a:lvl7pPr marL="2971800" indent="-228600" defTabSz="1039813" eaLnBrk="0" fontAlgn="base" hangingPunct="0">
              <a:spcBef>
                <a:spcPct val="0"/>
              </a:spcBef>
              <a:spcAft>
                <a:spcPct val="0"/>
              </a:spcAft>
              <a:defRPr>
                <a:solidFill>
                  <a:schemeClr val="tx1"/>
                </a:solidFill>
                <a:latin typeface="Arial" charset="0"/>
              </a:defRPr>
            </a:lvl7pPr>
            <a:lvl8pPr marL="3429000" indent="-228600" defTabSz="1039813" eaLnBrk="0" fontAlgn="base" hangingPunct="0">
              <a:spcBef>
                <a:spcPct val="0"/>
              </a:spcBef>
              <a:spcAft>
                <a:spcPct val="0"/>
              </a:spcAft>
              <a:defRPr>
                <a:solidFill>
                  <a:schemeClr val="tx1"/>
                </a:solidFill>
                <a:latin typeface="Arial" charset="0"/>
              </a:defRPr>
            </a:lvl8pPr>
            <a:lvl9pPr marL="3886200" indent="-228600" defTabSz="1039813" eaLnBrk="0" fontAlgn="base" hangingPunct="0">
              <a:spcBef>
                <a:spcPct val="0"/>
              </a:spcBef>
              <a:spcAft>
                <a:spcPct val="0"/>
              </a:spcAft>
              <a:defRPr>
                <a:solidFill>
                  <a:schemeClr val="tx1"/>
                </a:solidFill>
                <a:latin typeface="Arial" charset="0"/>
              </a:defRPr>
            </a:lvl9pPr>
          </a:lstStyle>
          <a:p>
            <a:pPr algn="ctr" eaLnBrk="1" hangingPunct="1">
              <a:lnSpc>
                <a:spcPct val="50000"/>
              </a:lnSpc>
              <a:spcBef>
                <a:spcPct val="50000"/>
              </a:spcBef>
            </a:pPr>
            <a:r>
              <a:rPr lang="de-DE" sz="1400" b="1" dirty="0">
                <a:solidFill>
                  <a:schemeClr val="bg1"/>
                </a:solidFill>
              </a:rPr>
              <a:t>ggf. Familienzuschlag </a:t>
            </a:r>
          </a:p>
          <a:p>
            <a:pPr algn="ctr" eaLnBrk="1" hangingPunct="1">
              <a:lnSpc>
                <a:spcPct val="50000"/>
              </a:lnSpc>
              <a:spcBef>
                <a:spcPct val="50000"/>
              </a:spcBef>
            </a:pPr>
            <a:r>
              <a:rPr lang="de-DE" sz="1400" b="1" dirty="0">
                <a:solidFill>
                  <a:schemeClr val="bg1"/>
                </a:solidFill>
              </a:rPr>
              <a:t>der Stufe 1</a:t>
            </a:r>
          </a:p>
        </p:txBody>
      </p:sp>
      <p:sp>
        <p:nvSpPr>
          <p:cNvPr id="12" name="Line 36"/>
          <p:cNvSpPr>
            <a:spLocks noChangeShapeType="1"/>
          </p:cNvSpPr>
          <p:nvPr/>
        </p:nvSpPr>
        <p:spPr bwMode="auto">
          <a:xfrm>
            <a:off x="2401888" y="2449514"/>
            <a:ext cx="0" cy="35925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3" name="Line 26"/>
          <p:cNvSpPr>
            <a:spLocks noChangeShapeType="1"/>
          </p:cNvSpPr>
          <p:nvPr/>
        </p:nvSpPr>
        <p:spPr bwMode="auto">
          <a:xfrm>
            <a:off x="2401888" y="4146550"/>
            <a:ext cx="1857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4" name="Line 43"/>
          <p:cNvSpPr>
            <a:spLocks noChangeShapeType="1"/>
          </p:cNvSpPr>
          <p:nvPr/>
        </p:nvSpPr>
        <p:spPr bwMode="auto">
          <a:xfrm flipH="1">
            <a:off x="6059488" y="2189163"/>
            <a:ext cx="1857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5" name="Line 42"/>
          <p:cNvSpPr>
            <a:spLocks noChangeShapeType="1"/>
          </p:cNvSpPr>
          <p:nvPr/>
        </p:nvSpPr>
        <p:spPr bwMode="auto">
          <a:xfrm>
            <a:off x="6245226" y="2384425"/>
            <a:ext cx="123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
        <p:nvSpPr>
          <p:cNvPr id="16" name="Line 41"/>
          <p:cNvSpPr>
            <a:spLocks noChangeShapeType="1"/>
          </p:cNvSpPr>
          <p:nvPr/>
        </p:nvSpPr>
        <p:spPr bwMode="auto">
          <a:xfrm>
            <a:off x="6245226" y="1992313"/>
            <a:ext cx="123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457" tIns="40229" rIns="80457" bIns="40229"/>
          <a:lstStyle/>
          <a:p>
            <a:endParaRPr lang="de-DE" dirty="0"/>
          </a:p>
        </p:txBody>
      </p:sp>
    </p:spTree>
    <p:extLst>
      <p:ext uri="{BB962C8B-B14F-4D97-AF65-F5344CB8AC3E}">
        <p14:creationId xmlns:p14="http://schemas.microsoft.com/office/powerpoint/2010/main" val="152453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98157"/>
            <a:ext cx="4964799" cy="2468468"/>
          </a:xfrm>
          <a:prstGeom prst="rect">
            <a:avLst/>
          </a:prstGeom>
        </p:spPr>
      </p:pic>
      <p:sp>
        <p:nvSpPr>
          <p:cNvPr id="5" name="Rectangle 2"/>
          <p:cNvSpPr txBox="1">
            <a:spLocks noChangeArrowheads="1"/>
          </p:cNvSpPr>
          <p:nvPr/>
        </p:nvSpPr>
        <p:spPr>
          <a:xfrm rot="21394686">
            <a:off x="461553" y="1198517"/>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IV.3 Ruhegehaltssatz</a:t>
            </a:r>
          </a:p>
        </p:txBody>
      </p:sp>
      <p:sp>
        <p:nvSpPr>
          <p:cNvPr id="6" name="Textfeld 7"/>
          <p:cNvSpPr txBox="1">
            <a:spLocks noChangeArrowheads="1"/>
          </p:cNvSpPr>
          <p:nvPr/>
        </p:nvSpPr>
        <p:spPr bwMode="auto">
          <a:xfrm>
            <a:off x="524996" y="2626318"/>
            <a:ext cx="842327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de-DE" sz="2000" dirty="0">
                <a:cs typeface="Arial" charset="0"/>
              </a:rPr>
              <a:t>§ 16 LBeamtVG</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Für jedes ruhegehaltfähige Dienstjahr gibt es 1,79375 v. H. </a:t>
            </a:r>
          </a:p>
          <a:p>
            <a:pPr eaLnBrk="1" hangingPunct="1">
              <a:lnSpc>
                <a:spcPct val="110000"/>
              </a:lnSpc>
            </a:pPr>
            <a:r>
              <a:rPr lang="de-DE" sz="2000" dirty="0">
                <a:cs typeface="Arial" charset="0"/>
              </a:rPr>
              <a:t>höchstens 71,75 v. H.</a:t>
            </a:r>
          </a:p>
          <a:p>
            <a:pPr eaLnBrk="1" hangingPunct="1">
              <a:lnSpc>
                <a:spcPct val="110000"/>
              </a:lnSpc>
            </a:pPr>
            <a:r>
              <a:rPr lang="de-DE" sz="2000" dirty="0">
                <a:cs typeface="Arial" charset="0"/>
              </a:rPr>
              <a:t>erreicht nach 40 Dienstjahren</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40 Jahre x 1,79375 v. H. = 71,75 v. H.</a:t>
            </a:r>
          </a:p>
        </p:txBody>
      </p:sp>
    </p:spTree>
    <p:extLst>
      <p:ext uri="{BB962C8B-B14F-4D97-AF65-F5344CB8AC3E}">
        <p14:creationId xmlns:p14="http://schemas.microsoft.com/office/powerpoint/2010/main" val="2793115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98157"/>
            <a:ext cx="4964799" cy="2468468"/>
          </a:xfrm>
          <a:prstGeom prst="rect">
            <a:avLst/>
          </a:prstGeom>
        </p:spPr>
      </p:pic>
      <p:sp>
        <p:nvSpPr>
          <p:cNvPr id="5" name="Rectangle 2"/>
          <p:cNvSpPr txBox="1">
            <a:spLocks noChangeArrowheads="1"/>
          </p:cNvSpPr>
          <p:nvPr/>
        </p:nvSpPr>
        <p:spPr>
          <a:xfrm rot="21394686">
            <a:off x="461553" y="1198517"/>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IV.3 Ruhegehaltssatz</a:t>
            </a:r>
          </a:p>
        </p:txBody>
      </p:sp>
      <p:sp>
        <p:nvSpPr>
          <p:cNvPr id="6" name="Textfeld 7"/>
          <p:cNvSpPr txBox="1">
            <a:spLocks noChangeArrowheads="1"/>
          </p:cNvSpPr>
          <p:nvPr/>
        </p:nvSpPr>
        <p:spPr bwMode="auto">
          <a:xfrm>
            <a:off x="524996" y="2626318"/>
            <a:ext cx="84232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lnSpc>
                <a:spcPct val="110000"/>
              </a:lnSpc>
            </a:pPr>
            <a:r>
              <a:rPr lang="de-DE" sz="2000" dirty="0">
                <a:cs typeface="Arial" charset="0"/>
              </a:rPr>
              <a:t>§ 81 Abs. 2 LBeamtVG</a:t>
            </a:r>
          </a:p>
          <a:p>
            <a:pPr eaLnBrk="1" hangingPunct="1">
              <a:lnSpc>
                <a:spcPct val="110000"/>
              </a:lnSpc>
            </a:pPr>
            <a:endParaRPr lang="de-DE" sz="2000" dirty="0">
              <a:cs typeface="Arial" charset="0"/>
            </a:endParaRPr>
          </a:p>
          <a:p>
            <a:pPr eaLnBrk="1" hangingPunct="1">
              <a:lnSpc>
                <a:spcPct val="110000"/>
              </a:lnSpc>
            </a:pPr>
            <a:r>
              <a:rPr lang="de-DE" sz="2000" dirty="0" err="1">
                <a:cs typeface="Arial" charset="0"/>
              </a:rPr>
              <a:t>Günstigerregelung</a:t>
            </a:r>
            <a:endParaRPr lang="de-DE" sz="2000" dirty="0">
              <a:cs typeface="Arial" charset="0"/>
            </a:endParaRPr>
          </a:p>
          <a:p>
            <a:pPr eaLnBrk="1" hangingPunct="1">
              <a:lnSpc>
                <a:spcPct val="110000"/>
              </a:lnSpc>
            </a:pPr>
            <a:r>
              <a:rPr lang="de-DE" sz="2000" dirty="0">
                <a:cs typeface="Arial" charset="0"/>
              </a:rPr>
              <a:t>Es zählen nur Amtsjahre.</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8 Amtsjahre = 33,48345 v. H.</a:t>
            </a:r>
          </a:p>
          <a:p>
            <a:pPr eaLnBrk="1" hangingPunct="1">
              <a:lnSpc>
                <a:spcPct val="110000"/>
              </a:lnSpc>
            </a:pPr>
            <a:r>
              <a:rPr lang="de-DE" sz="2000" dirty="0">
                <a:cs typeface="Arial" charset="0"/>
              </a:rPr>
              <a:t>dann pro Amtsjahr 1,91333 v. H.</a:t>
            </a:r>
          </a:p>
          <a:p>
            <a:pPr eaLnBrk="1" hangingPunct="1">
              <a:lnSpc>
                <a:spcPct val="110000"/>
              </a:lnSpc>
            </a:pPr>
            <a:r>
              <a:rPr lang="de-DE" sz="2000" dirty="0">
                <a:cs typeface="Arial" charset="0"/>
              </a:rPr>
              <a:t>höchstens 71,75 v. H.</a:t>
            </a:r>
          </a:p>
          <a:p>
            <a:pPr eaLnBrk="1" hangingPunct="1">
              <a:lnSpc>
                <a:spcPct val="110000"/>
              </a:lnSpc>
            </a:pPr>
            <a:r>
              <a:rPr lang="de-DE" sz="2000" dirty="0">
                <a:cs typeface="Arial" charset="0"/>
              </a:rPr>
              <a:t>erreicht nach </a:t>
            </a:r>
            <a:r>
              <a:rPr lang="de-DE" sz="2000">
                <a:cs typeface="Arial" charset="0"/>
              </a:rPr>
              <a:t>28 Amtsjahren</a:t>
            </a:r>
            <a:endParaRPr lang="de-DE" sz="2000" dirty="0">
              <a:cs typeface="Arial" charset="0"/>
            </a:endParaRPr>
          </a:p>
        </p:txBody>
      </p:sp>
    </p:spTree>
    <p:extLst>
      <p:ext uri="{BB962C8B-B14F-4D97-AF65-F5344CB8AC3E}">
        <p14:creationId xmlns:p14="http://schemas.microsoft.com/office/powerpoint/2010/main" val="4236001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hteck 6"/>
          <p:cNvSpPr>
            <a:spLocks noChangeArrowheads="1"/>
          </p:cNvSpPr>
          <p:nvPr/>
        </p:nvSpPr>
        <p:spPr bwMode="auto">
          <a:xfrm>
            <a:off x="0" y="1268413"/>
            <a:ext cx="9144000" cy="5005387"/>
          </a:xfrm>
          <a:prstGeom prst="rect">
            <a:avLst/>
          </a:prstGeom>
          <a:solidFill>
            <a:schemeClr val="bg1"/>
          </a:solidFill>
          <a:ln>
            <a:noFill/>
          </a:ln>
        </p:spPr>
        <p:txBody>
          <a:bodyPr lIns="82936" tIns="41468" rIns="82936" bIns="41468" anchor="ct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de-DE" altLang="de-DE" dirty="0">
              <a:solidFill>
                <a:srgbClr val="FFFFFF"/>
              </a:solidFill>
              <a:latin typeface="Calibri" pitchFamily="34" charset="0"/>
            </a:endParaRPr>
          </a:p>
        </p:txBody>
      </p:sp>
      <p:sp>
        <p:nvSpPr>
          <p:cNvPr id="34822" name="Rectangle 12"/>
          <p:cNvSpPr>
            <a:spLocks noChangeArrowheads="1"/>
          </p:cNvSpPr>
          <p:nvPr/>
        </p:nvSpPr>
        <p:spPr bwMode="auto">
          <a:xfrm>
            <a:off x="0" y="6262688"/>
            <a:ext cx="9144000" cy="595312"/>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82936" tIns="41468" rIns="82936" bIns="41468" anchor="ct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de-DE" altLang="de-DE" dirty="0">
              <a:solidFill>
                <a:srgbClr val="FFFFFF"/>
              </a:solidFill>
              <a:latin typeface="Calibri" pitchFamily="34" charset="0"/>
            </a:endParaRPr>
          </a:p>
        </p:txBody>
      </p:sp>
      <p:cxnSp>
        <p:nvCxnSpPr>
          <p:cNvPr id="14" name="Straight Connector 13"/>
          <p:cNvCxnSpPr/>
          <p:nvPr/>
        </p:nvCxnSpPr>
        <p:spPr>
          <a:xfrm>
            <a:off x="466725" y="385763"/>
            <a:ext cx="8277225" cy="0"/>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4824" name="Picture 20" descr="KVW_Logo_B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359525"/>
            <a:ext cx="700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feld 5"/>
          <p:cNvSpPr txBox="1">
            <a:spLocks noChangeArrowheads="1"/>
          </p:cNvSpPr>
          <p:nvPr/>
        </p:nvSpPr>
        <p:spPr bwMode="auto">
          <a:xfrm>
            <a:off x="485775" y="6524625"/>
            <a:ext cx="428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6475" eaLnBrk="0" hangingPunct="0">
              <a:defRPr>
                <a:solidFill>
                  <a:schemeClr val="tx1"/>
                </a:solidFill>
                <a:latin typeface="Arial" charset="0"/>
              </a:defRPr>
            </a:lvl1pPr>
            <a:lvl2pPr marL="742950" indent="-285750" defTabSz="1006475" eaLnBrk="0" hangingPunct="0">
              <a:defRPr>
                <a:solidFill>
                  <a:schemeClr val="tx1"/>
                </a:solidFill>
                <a:latin typeface="Arial" charset="0"/>
              </a:defRPr>
            </a:lvl2pPr>
            <a:lvl3pPr marL="1143000" indent="-228600" defTabSz="1006475" eaLnBrk="0" hangingPunct="0">
              <a:defRPr>
                <a:solidFill>
                  <a:schemeClr val="tx1"/>
                </a:solidFill>
                <a:latin typeface="Arial" charset="0"/>
              </a:defRPr>
            </a:lvl3pPr>
            <a:lvl4pPr marL="1600200" indent="-228600" defTabSz="1006475" eaLnBrk="0" hangingPunct="0">
              <a:defRPr>
                <a:solidFill>
                  <a:schemeClr val="tx1"/>
                </a:solidFill>
                <a:latin typeface="Arial" charset="0"/>
              </a:defRPr>
            </a:lvl4pPr>
            <a:lvl5pPr marL="2057400" indent="-228600" defTabSz="1006475" eaLnBrk="0" hangingPunct="0">
              <a:defRPr>
                <a:solidFill>
                  <a:schemeClr val="tx1"/>
                </a:solidFill>
                <a:latin typeface="Arial" charset="0"/>
              </a:defRPr>
            </a:lvl5pPr>
            <a:lvl6pPr marL="2514600" indent="-228600" defTabSz="1006475" eaLnBrk="0" fontAlgn="base" hangingPunct="0">
              <a:spcBef>
                <a:spcPct val="0"/>
              </a:spcBef>
              <a:spcAft>
                <a:spcPct val="0"/>
              </a:spcAft>
              <a:defRPr>
                <a:solidFill>
                  <a:schemeClr val="tx1"/>
                </a:solidFill>
                <a:latin typeface="Arial" charset="0"/>
              </a:defRPr>
            </a:lvl6pPr>
            <a:lvl7pPr marL="2971800" indent="-228600" defTabSz="1006475" eaLnBrk="0" fontAlgn="base" hangingPunct="0">
              <a:spcBef>
                <a:spcPct val="0"/>
              </a:spcBef>
              <a:spcAft>
                <a:spcPct val="0"/>
              </a:spcAft>
              <a:defRPr>
                <a:solidFill>
                  <a:schemeClr val="tx1"/>
                </a:solidFill>
                <a:latin typeface="Arial" charset="0"/>
              </a:defRPr>
            </a:lvl7pPr>
            <a:lvl8pPr marL="3429000" indent="-228600" defTabSz="1006475" eaLnBrk="0" fontAlgn="base" hangingPunct="0">
              <a:spcBef>
                <a:spcPct val="0"/>
              </a:spcBef>
              <a:spcAft>
                <a:spcPct val="0"/>
              </a:spcAft>
              <a:defRPr>
                <a:solidFill>
                  <a:schemeClr val="tx1"/>
                </a:solidFill>
                <a:latin typeface="Arial" charset="0"/>
              </a:defRPr>
            </a:lvl8pPr>
            <a:lvl9pPr marL="3886200" indent="-228600" defTabSz="100647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CC5C6F5-D564-432F-AABA-5D8E97787BC5}" type="slidenum">
              <a:rPr lang="de-DE" altLang="de-DE" sz="900">
                <a:solidFill>
                  <a:srgbClr val="003031"/>
                </a:solidFill>
                <a:cs typeface="Arial" charset="0"/>
              </a:rPr>
              <a:pPr eaLnBrk="1" fontAlgn="base" hangingPunct="1">
                <a:spcBef>
                  <a:spcPct val="0"/>
                </a:spcBef>
                <a:spcAft>
                  <a:spcPct val="0"/>
                </a:spcAft>
              </a:pPr>
              <a:t>47</a:t>
            </a:fld>
            <a:endParaRPr lang="de-DE" altLang="de-DE" sz="900" dirty="0">
              <a:solidFill>
                <a:srgbClr val="003031"/>
              </a:solidFill>
              <a:cs typeface="Arial" charset="0"/>
            </a:endParaRPr>
          </a:p>
        </p:txBody>
      </p:sp>
      <p:sp>
        <p:nvSpPr>
          <p:cNvPr id="34826" name="Textfeld 5"/>
          <p:cNvSpPr txBox="1">
            <a:spLocks noChangeArrowheads="1"/>
          </p:cNvSpPr>
          <p:nvPr/>
        </p:nvSpPr>
        <p:spPr bwMode="auto">
          <a:xfrm>
            <a:off x="914400" y="6524625"/>
            <a:ext cx="45942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06475" eaLnBrk="0" hangingPunct="0">
              <a:defRPr>
                <a:solidFill>
                  <a:schemeClr val="tx1"/>
                </a:solidFill>
                <a:latin typeface="Arial" charset="0"/>
              </a:defRPr>
            </a:lvl1pPr>
            <a:lvl2pPr marL="742950" indent="-285750" defTabSz="1006475" eaLnBrk="0" hangingPunct="0">
              <a:defRPr>
                <a:solidFill>
                  <a:schemeClr val="tx1"/>
                </a:solidFill>
                <a:latin typeface="Arial" charset="0"/>
              </a:defRPr>
            </a:lvl2pPr>
            <a:lvl3pPr marL="1143000" indent="-228600" defTabSz="1006475" eaLnBrk="0" hangingPunct="0">
              <a:defRPr>
                <a:solidFill>
                  <a:schemeClr val="tx1"/>
                </a:solidFill>
                <a:latin typeface="Arial" charset="0"/>
              </a:defRPr>
            </a:lvl3pPr>
            <a:lvl4pPr marL="1600200" indent="-228600" defTabSz="1006475" eaLnBrk="0" hangingPunct="0">
              <a:defRPr>
                <a:solidFill>
                  <a:schemeClr val="tx1"/>
                </a:solidFill>
                <a:latin typeface="Arial" charset="0"/>
              </a:defRPr>
            </a:lvl4pPr>
            <a:lvl5pPr marL="2057400" indent="-228600" defTabSz="1006475" eaLnBrk="0" hangingPunct="0">
              <a:defRPr>
                <a:solidFill>
                  <a:schemeClr val="tx1"/>
                </a:solidFill>
                <a:latin typeface="Arial" charset="0"/>
              </a:defRPr>
            </a:lvl5pPr>
            <a:lvl6pPr marL="2514600" indent="-228600" defTabSz="1006475" eaLnBrk="0" fontAlgn="base" hangingPunct="0">
              <a:spcBef>
                <a:spcPct val="0"/>
              </a:spcBef>
              <a:spcAft>
                <a:spcPct val="0"/>
              </a:spcAft>
              <a:defRPr>
                <a:solidFill>
                  <a:schemeClr val="tx1"/>
                </a:solidFill>
                <a:latin typeface="Arial" charset="0"/>
              </a:defRPr>
            </a:lvl6pPr>
            <a:lvl7pPr marL="2971800" indent="-228600" defTabSz="1006475" eaLnBrk="0" fontAlgn="base" hangingPunct="0">
              <a:spcBef>
                <a:spcPct val="0"/>
              </a:spcBef>
              <a:spcAft>
                <a:spcPct val="0"/>
              </a:spcAft>
              <a:defRPr>
                <a:solidFill>
                  <a:schemeClr val="tx1"/>
                </a:solidFill>
                <a:latin typeface="Arial" charset="0"/>
              </a:defRPr>
            </a:lvl7pPr>
            <a:lvl8pPr marL="3429000" indent="-228600" defTabSz="1006475" eaLnBrk="0" fontAlgn="base" hangingPunct="0">
              <a:spcBef>
                <a:spcPct val="0"/>
              </a:spcBef>
              <a:spcAft>
                <a:spcPct val="0"/>
              </a:spcAft>
              <a:defRPr>
                <a:solidFill>
                  <a:schemeClr val="tx1"/>
                </a:solidFill>
                <a:latin typeface="Arial" charset="0"/>
              </a:defRPr>
            </a:lvl8pPr>
            <a:lvl9pPr marL="3886200" indent="-228600" defTabSz="100647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de-DE" altLang="de-DE" sz="900" b="1" dirty="0">
                <a:solidFill>
                  <a:srgbClr val="003031"/>
                </a:solidFill>
                <a:cs typeface="Arial" charset="0"/>
              </a:rPr>
              <a:t>Kommunale Versorgungskassen Westfalen-Lippe</a:t>
            </a:r>
            <a:endParaRPr lang="de-DE" altLang="de-DE" sz="900" dirty="0">
              <a:solidFill>
                <a:srgbClr val="003031"/>
              </a:solidFill>
              <a:cs typeface="Arial" charset="0"/>
            </a:endParaRPr>
          </a:p>
        </p:txBody>
      </p:sp>
      <p:sp>
        <p:nvSpPr>
          <p:cNvPr id="34827" name="Line 20"/>
          <p:cNvSpPr>
            <a:spLocks noChangeShapeType="1"/>
          </p:cNvSpPr>
          <p:nvPr/>
        </p:nvSpPr>
        <p:spPr bwMode="auto">
          <a:xfrm flipH="1" flipV="1">
            <a:off x="3491880" y="5665787"/>
            <a:ext cx="0" cy="298450"/>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28" name="Line 21"/>
          <p:cNvSpPr>
            <a:spLocks noChangeShapeType="1"/>
          </p:cNvSpPr>
          <p:nvPr/>
        </p:nvSpPr>
        <p:spPr bwMode="auto">
          <a:xfrm flipV="1">
            <a:off x="6503988" y="5643563"/>
            <a:ext cx="0" cy="320675"/>
          </a:xfrm>
          <a:prstGeom prst="line">
            <a:avLst/>
          </a:prstGeom>
          <a:noFill/>
          <a:ln w="254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grpSp>
        <p:nvGrpSpPr>
          <p:cNvPr id="34829" name="Group 22"/>
          <p:cNvGrpSpPr>
            <a:grpSpLocks/>
          </p:cNvGrpSpPr>
          <p:nvPr/>
        </p:nvGrpSpPr>
        <p:grpSpPr bwMode="auto">
          <a:xfrm>
            <a:off x="415925" y="2270125"/>
            <a:ext cx="6162675" cy="3703638"/>
            <a:chOff x="948" y="1298"/>
            <a:chExt cx="3882" cy="2333"/>
          </a:xfrm>
        </p:grpSpPr>
        <p:grpSp>
          <p:nvGrpSpPr>
            <p:cNvPr id="34846" name="Group 23"/>
            <p:cNvGrpSpPr>
              <a:grpSpLocks/>
            </p:cNvGrpSpPr>
            <p:nvPr/>
          </p:nvGrpSpPr>
          <p:grpSpPr bwMode="auto">
            <a:xfrm>
              <a:off x="948" y="1298"/>
              <a:ext cx="3882" cy="2245"/>
              <a:chOff x="954" y="1298"/>
              <a:chExt cx="3882" cy="2245"/>
            </a:xfrm>
          </p:grpSpPr>
          <p:sp>
            <p:nvSpPr>
              <p:cNvPr id="34848" name="Rectangle 24"/>
              <p:cNvSpPr>
                <a:spLocks noChangeArrowheads="1"/>
              </p:cNvSpPr>
              <p:nvPr/>
            </p:nvSpPr>
            <p:spPr bwMode="auto">
              <a:xfrm>
                <a:off x="1383" y="1298"/>
                <a:ext cx="3453" cy="2132"/>
              </a:xfrm>
              <a:prstGeom prst="rect">
                <a:avLst/>
              </a:prstGeom>
              <a:solidFill>
                <a:srgbClr val="EBF7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49" name="Line 25"/>
              <p:cNvSpPr>
                <a:spLocks noChangeShapeType="1"/>
              </p:cNvSpPr>
              <p:nvPr/>
            </p:nvSpPr>
            <p:spPr bwMode="auto">
              <a:xfrm>
                <a:off x="1202" y="3187"/>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0" name="Line 26"/>
              <p:cNvSpPr>
                <a:spLocks noChangeShapeType="1"/>
              </p:cNvSpPr>
              <p:nvPr/>
            </p:nvSpPr>
            <p:spPr bwMode="auto">
              <a:xfrm>
                <a:off x="1202" y="2939"/>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1" name="Line 27"/>
              <p:cNvSpPr>
                <a:spLocks noChangeShapeType="1"/>
              </p:cNvSpPr>
              <p:nvPr/>
            </p:nvSpPr>
            <p:spPr bwMode="auto">
              <a:xfrm>
                <a:off x="1202" y="269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2" name="Line 28"/>
              <p:cNvSpPr>
                <a:spLocks noChangeShapeType="1"/>
              </p:cNvSpPr>
              <p:nvPr/>
            </p:nvSpPr>
            <p:spPr bwMode="auto">
              <a:xfrm>
                <a:off x="1202" y="244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3" name="Line 29"/>
              <p:cNvSpPr>
                <a:spLocks noChangeShapeType="1"/>
              </p:cNvSpPr>
              <p:nvPr/>
            </p:nvSpPr>
            <p:spPr bwMode="auto">
              <a:xfrm>
                <a:off x="1202" y="219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4" name="Line 30"/>
              <p:cNvSpPr>
                <a:spLocks noChangeShapeType="1"/>
              </p:cNvSpPr>
              <p:nvPr/>
            </p:nvSpPr>
            <p:spPr bwMode="auto">
              <a:xfrm>
                <a:off x="1202" y="1941"/>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5" name="Line 31"/>
              <p:cNvSpPr>
                <a:spLocks noChangeShapeType="1"/>
              </p:cNvSpPr>
              <p:nvPr/>
            </p:nvSpPr>
            <p:spPr bwMode="auto">
              <a:xfrm>
                <a:off x="1202" y="1693"/>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6" name="Line 32"/>
              <p:cNvSpPr>
                <a:spLocks noChangeShapeType="1"/>
              </p:cNvSpPr>
              <p:nvPr/>
            </p:nvSpPr>
            <p:spPr bwMode="auto">
              <a:xfrm>
                <a:off x="1202" y="1444"/>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57" name="Text Box 33"/>
              <p:cNvSpPr txBox="1">
                <a:spLocks noChangeArrowheads="1"/>
              </p:cNvSpPr>
              <p:nvPr/>
            </p:nvSpPr>
            <p:spPr bwMode="auto">
              <a:xfrm>
                <a:off x="956" y="1326"/>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80</a:t>
                </a:r>
              </a:p>
            </p:txBody>
          </p:sp>
          <p:sp>
            <p:nvSpPr>
              <p:cNvPr id="34858" name="Text Box 34"/>
              <p:cNvSpPr txBox="1">
                <a:spLocks noChangeArrowheads="1"/>
              </p:cNvSpPr>
              <p:nvPr/>
            </p:nvSpPr>
            <p:spPr bwMode="auto">
              <a:xfrm>
                <a:off x="957" y="1578"/>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70</a:t>
                </a:r>
              </a:p>
            </p:txBody>
          </p:sp>
          <p:sp>
            <p:nvSpPr>
              <p:cNvPr id="34859" name="Text Box 35"/>
              <p:cNvSpPr txBox="1">
                <a:spLocks noChangeArrowheads="1"/>
              </p:cNvSpPr>
              <p:nvPr/>
            </p:nvSpPr>
            <p:spPr bwMode="auto">
              <a:xfrm>
                <a:off x="956" y="1823"/>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60</a:t>
                </a:r>
              </a:p>
            </p:txBody>
          </p:sp>
          <p:sp>
            <p:nvSpPr>
              <p:cNvPr id="34860" name="Text Box 36"/>
              <p:cNvSpPr txBox="1">
                <a:spLocks noChangeArrowheads="1"/>
              </p:cNvSpPr>
              <p:nvPr/>
            </p:nvSpPr>
            <p:spPr bwMode="auto">
              <a:xfrm>
                <a:off x="957" y="2068"/>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50</a:t>
                </a:r>
              </a:p>
            </p:txBody>
          </p:sp>
          <p:sp>
            <p:nvSpPr>
              <p:cNvPr id="34861" name="Text Box 37"/>
              <p:cNvSpPr txBox="1">
                <a:spLocks noChangeArrowheads="1"/>
              </p:cNvSpPr>
              <p:nvPr/>
            </p:nvSpPr>
            <p:spPr bwMode="auto">
              <a:xfrm>
                <a:off x="954" y="2322"/>
                <a:ext cx="29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1400" dirty="0">
                    <a:solidFill>
                      <a:srgbClr val="000000"/>
                    </a:solidFill>
                  </a:rPr>
                  <a:t>40</a:t>
                </a:r>
              </a:p>
            </p:txBody>
          </p:sp>
          <p:sp>
            <p:nvSpPr>
              <p:cNvPr id="34862" name="Text Box 38"/>
              <p:cNvSpPr txBox="1">
                <a:spLocks noChangeArrowheads="1"/>
              </p:cNvSpPr>
              <p:nvPr/>
            </p:nvSpPr>
            <p:spPr bwMode="auto">
              <a:xfrm>
                <a:off x="954" y="2573"/>
                <a:ext cx="29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1400" dirty="0">
                    <a:solidFill>
                      <a:srgbClr val="000000"/>
                    </a:solidFill>
                  </a:rPr>
                  <a:t>30</a:t>
                </a:r>
              </a:p>
            </p:txBody>
          </p:sp>
          <p:sp>
            <p:nvSpPr>
              <p:cNvPr id="34863" name="Text Box 39"/>
              <p:cNvSpPr txBox="1">
                <a:spLocks noChangeArrowheads="1"/>
              </p:cNvSpPr>
              <p:nvPr/>
            </p:nvSpPr>
            <p:spPr bwMode="auto">
              <a:xfrm>
                <a:off x="954" y="2818"/>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20</a:t>
                </a:r>
              </a:p>
            </p:txBody>
          </p:sp>
          <p:sp>
            <p:nvSpPr>
              <p:cNvPr id="34864" name="Text Box 40"/>
              <p:cNvSpPr txBox="1">
                <a:spLocks noChangeArrowheads="1"/>
              </p:cNvSpPr>
              <p:nvPr/>
            </p:nvSpPr>
            <p:spPr bwMode="auto">
              <a:xfrm>
                <a:off x="957" y="3072"/>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10</a:t>
                </a:r>
              </a:p>
            </p:txBody>
          </p:sp>
          <p:sp>
            <p:nvSpPr>
              <p:cNvPr id="34865" name="Text Box 41"/>
              <p:cNvSpPr txBox="1">
                <a:spLocks noChangeArrowheads="1"/>
              </p:cNvSpPr>
              <p:nvPr/>
            </p:nvSpPr>
            <p:spPr bwMode="auto">
              <a:xfrm>
                <a:off x="1020" y="3312"/>
                <a:ext cx="2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dirty="0">
                    <a:solidFill>
                      <a:srgbClr val="000000"/>
                    </a:solidFill>
                  </a:rPr>
                  <a:t>0</a:t>
                </a:r>
              </a:p>
            </p:txBody>
          </p:sp>
          <p:sp>
            <p:nvSpPr>
              <p:cNvPr id="34866" name="Line 42"/>
              <p:cNvSpPr>
                <a:spLocks noChangeShapeType="1"/>
              </p:cNvSpPr>
              <p:nvPr/>
            </p:nvSpPr>
            <p:spPr bwMode="auto">
              <a:xfrm>
                <a:off x="1202" y="3430"/>
                <a:ext cx="3627" cy="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grpSp>
        <p:sp>
          <p:nvSpPr>
            <p:cNvPr id="34847" name="Line 43"/>
            <p:cNvSpPr>
              <a:spLocks noChangeShapeType="1"/>
            </p:cNvSpPr>
            <p:nvPr/>
          </p:nvSpPr>
          <p:spPr bwMode="auto">
            <a:xfrm>
              <a:off x="1383" y="1298"/>
              <a:ext cx="0" cy="2333"/>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grpSp>
      <p:sp>
        <p:nvSpPr>
          <p:cNvPr id="34830" name="Line 45"/>
          <p:cNvSpPr>
            <a:spLocks noChangeShapeType="1"/>
          </p:cNvSpPr>
          <p:nvPr/>
        </p:nvSpPr>
        <p:spPr bwMode="auto">
          <a:xfrm flipH="1" flipV="1">
            <a:off x="3491880" y="4298948"/>
            <a:ext cx="0" cy="1351757"/>
          </a:xfrm>
          <a:prstGeom prst="line">
            <a:avLst/>
          </a:prstGeom>
          <a:noFill/>
          <a:ln w="25400">
            <a:solidFill>
              <a:srgbClr val="969696"/>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1" name="Text Box 46"/>
          <p:cNvSpPr txBox="1">
            <a:spLocks noChangeArrowheads="1"/>
          </p:cNvSpPr>
          <p:nvPr/>
        </p:nvSpPr>
        <p:spPr bwMode="auto">
          <a:xfrm>
            <a:off x="1106488" y="5726113"/>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de-DE" altLang="de-DE" dirty="0">
              <a:solidFill>
                <a:srgbClr val="000000"/>
              </a:solidFill>
            </a:endParaRPr>
          </a:p>
        </p:txBody>
      </p:sp>
      <p:sp>
        <p:nvSpPr>
          <p:cNvPr id="34832" name="Text Box 48"/>
          <p:cNvSpPr txBox="1">
            <a:spLocks noChangeArrowheads="1"/>
          </p:cNvSpPr>
          <p:nvPr/>
        </p:nvSpPr>
        <p:spPr bwMode="auto">
          <a:xfrm rot="19800465">
            <a:off x="4126406" y="3547676"/>
            <a:ext cx="21269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1200" b="1" dirty="0">
                <a:solidFill>
                  <a:srgbClr val="00474D"/>
                </a:solidFill>
              </a:rPr>
              <a:t>1,91333 v. H. pro Amtsjahr</a:t>
            </a:r>
          </a:p>
        </p:txBody>
      </p:sp>
      <p:sp>
        <p:nvSpPr>
          <p:cNvPr id="34833" name="Line 49"/>
          <p:cNvSpPr>
            <a:spLocks noChangeShapeType="1"/>
          </p:cNvSpPr>
          <p:nvPr/>
        </p:nvSpPr>
        <p:spPr bwMode="auto">
          <a:xfrm flipV="1">
            <a:off x="6507163" y="2701925"/>
            <a:ext cx="0" cy="2952750"/>
          </a:xfrm>
          <a:prstGeom prst="line">
            <a:avLst/>
          </a:prstGeom>
          <a:noFill/>
          <a:ln w="25400">
            <a:solidFill>
              <a:srgbClr val="969696"/>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4" name="Line 50"/>
          <p:cNvSpPr>
            <a:spLocks noChangeShapeType="1"/>
          </p:cNvSpPr>
          <p:nvPr/>
        </p:nvSpPr>
        <p:spPr bwMode="auto">
          <a:xfrm flipH="1" flipV="1">
            <a:off x="1106488" y="4337730"/>
            <a:ext cx="2385392" cy="0"/>
          </a:xfrm>
          <a:prstGeom prst="line">
            <a:avLst/>
          </a:prstGeom>
          <a:noFill/>
          <a:ln w="25400">
            <a:solidFill>
              <a:srgbClr val="969696"/>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5" name="Oval 53"/>
          <p:cNvSpPr>
            <a:spLocks noChangeArrowheads="1"/>
          </p:cNvSpPr>
          <p:nvPr/>
        </p:nvSpPr>
        <p:spPr bwMode="auto">
          <a:xfrm>
            <a:off x="1009650" y="5557838"/>
            <a:ext cx="215900" cy="215900"/>
          </a:xfrm>
          <a:prstGeom prst="ellipse">
            <a:avLst/>
          </a:prstGeom>
          <a:solidFill>
            <a:srgbClr val="0047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36" name="Line 55"/>
          <p:cNvSpPr>
            <a:spLocks noChangeShapeType="1"/>
          </p:cNvSpPr>
          <p:nvPr/>
        </p:nvSpPr>
        <p:spPr bwMode="auto">
          <a:xfrm flipH="1">
            <a:off x="1096963" y="5654672"/>
            <a:ext cx="9526" cy="11115"/>
          </a:xfrm>
          <a:prstGeom prst="line">
            <a:avLst/>
          </a:prstGeom>
          <a:noFill/>
          <a:ln w="12700">
            <a:solidFill>
              <a:srgbClr val="004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7" name="Oval 57"/>
          <p:cNvSpPr>
            <a:spLocks noChangeArrowheads="1"/>
          </p:cNvSpPr>
          <p:nvPr/>
        </p:nvSpPr>
        <p:spPr bwMode="auto">
          <a:xfrm>
            <a:off x="3404394" y="4246676"/>
            <a:ext cx="215900" cy="215900"/>
          </a:xfrm>
          <a:prstGeom prst="ellipse">
            <a:avLst/>
          </a:prstGeom>
          <a:solidFill>
            <a:srgbClr val="0047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38" name="Line 58"/>
          <p:cNvSpPr>
            <a:spLocks noChangeShapeType="1"/>
          </p:cNvSpPr>
          <p:nvPr/>
        </p:nvSpPr>
        <p:spPr bwMode="auto">
          <a:xfrm flipV="1">
            <a:off x="3512345" y="2701923"/>
            <a:ext cx="2994818" cy="1675557"/>
          </a:xfrm>
          <a:prstGeom prst="line">
            <a:avLst/>
          </a:prstGeom>
          <a:noFill/>
          <a:ln w="12700">
            <a:solidFill>
              <a:srgbClr val="004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34839" name="Oval 59"/>
          <p:cNvSpPr>
            <a:spLocks noChangeArrowheads="1"/>
          </p:cNvSpPr>
          <p:nvPr/>
        </p:nvSpPr>
        <p:spPr bwMode="auto">
          <a:xfrm>
            <a:off x="6396038" y="2646363"/>
            <a:ext cx="215900" cy="215900"/>
          </a:xfrm>
          <a:prstGeom prst="ellipse">
            <a:avLst/>
          </a:prstGeom>
          <a:solidFill>
            <a:srgbClr val="00474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de-DE" altLang="de-DE" dirty="0">
              <a:solidFill>
                <a:srgbClr val="000000"/>
              </a:solidFill>
            </a:endParaRPr>
          </a:p>
        </p:txBody>
      </p:sp>
      <p:sp>
        <p:nvSpPr>
          <p:cNvPr id="34840" name="Text Box 66"/>
          <p:cNvSpPr txBox="1">
            <a:spLocks noChangeArrowheads="1"/>
          </p:cNvSpPr>
          <p:nvPr/>
        </p:nvSpPr>
        <p:spPr bwMode="auto">
          <a:xfrm>
            <a:off x="6634956" y="2447925"/>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altLang="de-DE" sz="2000" b="1" dirty="0">
                <a:solidFill>
                  <a:srgbClr val="00474D"/>
                </a:solidFill>
              </a:rPr>
              <a:t>71,75</a:t>
            </a:r>
          </a:p>
        </p:txBody>
      </p:sp>
      <p:sp>
        <p:nvSpPr>
          <p:cNvPr id="34841" name="TextBox 17"/>
          <p:cNvSpPr txBox="1">
            <a:spLocks noChangeArrowheads="1"/>
          </p:cNvSpPr>
          <p:nvPr/>
        </p:nvSpPr>
        <p:spPr bwMode="auto">
          <a:xfrm>
            <a:off x="5343525" y="387350"/>
            <a:ext cx="34464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ctr">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endParaRPr lang="de-DE" altLang="de-DE" sz="1100" dirty="0">
              <a:solidFill>
                <a:srgbClr val="000000"/>
              </a:solidFill>
              <a:latin typeface="Calibri" pitchFamily="34" charset="0"/>
            </a:endParaRPr>
          </a:p>
        </p:txBody>
      </p:sp>
      <p:sp>
        <p:nvSpPr>
          <p:cNvPr id="34842" name="Textfeld 1"/>
          <p:cNvSpPr txBox="1">
            <a:spLocks noChangeArrowheads="1"/>
          </p:cNvSpPr>
          <p:nvPr/>
        </p:nvSpPr>
        <p:spPr bwMode="auto">
          <a:xfrm>
            <a:off x="3168030" y="5949157"/>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de-DE" altLang="de-DE" dirty="0">
                <a:solidFill>
                  <a:srgbClr val="000000"/>
                </a:solidFill>
              </a:rPr>
              <a:t>8</a:t>
            </a:r>
          </a:p>
        </p:txBody>
      </p:sp>
      <p:sp>
        <p:nvSpPr>
          <p:cNvPr id="34843" name="Textfeld 47"/>
          <p:cNvSpPr txBox="1">
            <a:spLocks noChangeArrowheads="1"/>
          </p:cNvSpPr>
          <p:nvPr/>
        </p:nvSpPr>
        <p:spPr bwMode="auto">
          <a:xfrm>
            <a:off x="6180138" y="5964238"/>
            <a:ext cx="647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de-DE" altLang="de-DE" dirty="0">
                <a:solidFill>
                  <a:srgbClr val="000000"/>
                </a:solidFill>
              </a:rPr>
              <a:t>28</a:t>
            </a:r>
          </a:p>
        </p:txBody>
      </p:sp>
      <p:sp>
        <p:nvSpPr>
          <p:cNvPr id="34844" name="Textfeld 2"/>
          <p:cNvSpPr txBox="1">
            <a:spLocks noChangeArrowheads="1"/>
          </p:cNvSpPr>
          <p:nvPr/>
        </p:nvSpPr>
        <p:spPr bwMode="auto">
          <a:xfrm>
            <a:off x="325438" y="1944688"/>
            <a:ext cx="72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de-DE" altLang="de-DE" b="1" dirty="0">
                <a:solidFill>
                  <a:srgbClr val="000000"/>
                </a:solidFill>
              </a:rPr>
              <a:t>v. H.</a:t>
            </a:r>
          </a:p>
        </p:txBody>
      </p:sp>
      <p:sp>
        <p:nvSpPr>
          <p:cNvPr id="34845" name="Textfeld 49"/>
          <p:cNvSpPr txBox="1">
            <a:spLocks noChangeArrowheads="1"/>
          </p:cNvSpPr>
          <p:nvPr/>
        </p:nvSpPr>
        <p:spPr bwMode="auto">
          <a:xfrm>
            <a:off x="6834188" y="5722938"/>
            <a:ext cx="906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de-DE" altLang="de-DE" b="1" dirty="0">
                <a:solidFill>
                  <a:srgbClr val="000000"/>
                </a:solidFill>
              </a:rPr>
              <a:t>Jahre</a:t>
            </a:r>
          </a:p>
        </p:txBody>
      </p:sp>
      <p:sp>
        <p:nvSpPr>
          <p:cNvPr id="51" name="Line 58"/>
          <p:cNvSpPr>
            <a:spLocks noChangeShapeType="1"/>
          </p:cNvSpPr>
          <p:nvPr/>
        </p:nvSpPr>
        <p:spPr bwMode="auto">
          <a:xfrm>
            <a:off x="6578602" y="2754311"/>
            <a:ext cx="1809822" cy="1"/>
          </a:xfrm>
          <a:prstGeom prst="line">
            <a:avLst/>
          </a:prstGeom>
          <a:noFill/>
          <a:ln w="12700">
            <a:solidFill>
              <a:srgbClr val="0047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dirty="0">
              <a:solidFill>
                <a:srgbClr val="000000"/>
              </a:solidFill>
            </a:endParaRPr>
          </a:p>
        </p:txBody>
      </p:sp>
      <p:sp>
        <p:nvSpPr>
          <p:cNvPr id="2" name="Textfeld 1"/>
          <p:cNvSpPr txBox="1"/>
          <p:nvPr/>
        </p:nvSpPr>
        <p:spPr>
          <a:xfrm>
            <a:off x="2693987" y="1719500"/>
            <a:ext cx="523875" cy="202963"/>
          </a:xfrm>
          <a:prstGeom prst="rect">
            <a:avLst/>
          </a:prstGeom>
          <a:noFill/>
        </p:spPr>
        <p:txBody>
          <a:bodyPr wrap="square" rtlCol="0">
            <a:spAutoFit/>
          </a:bodyPr>
          <a:lstStyle/>
          <a:p>
            <a:endParaRPr lang="de-DE" dirty="0"/>
          </a:p>
        </p:txBody>
      </p:sp>
      <p:sp>
        <p:nvSpPr>
          <p:cNvPr id="3" name="Textfeld 2"/>
          <p:cNvSpPr txBox="1"/>
          <p:nvPr/>
        </p:nvSpPr>
        <p:spPr>
          <a:xfrm>
            <a:off x="179512" y="4188896"/>
            <a:ext cx="822995" cy="261610"/>
          </a:xfrm>
          <a:prstGeom prst="rect">
            <a:avLst/>
          </a:prstGeom>
          <a:noFill/>
        </p:spPr>
        <p:txBody>
          <a:bodyPr wrap="square" rtlCol="0">
            <a:spAutoFit/>
          </a:bodyPr>
          <a:lstStyle/>
          <a:p>
            <a:r>
              <a:rPr lang="de-DE" sz="1100" b="1" dirty="0"/>
              <a:t>33,48345</a:t>
            </a:r>
          </a:p>
        </p:txBody>
      </p:sp>
      <p:sp>
        <p:nvSpPr>
          <p:cNvPr id="4" name="Textfeld 3"/>
          <p:cNvSpPr txBox="1"/>
          <p:nvPr/>
        </p:nvSpPr>
        <p:spPr>
          <a:xfrm>
            <a:off x="1563142" y="4574243"/>
            <a:ext cx="1712714" cy="523220"/>
          </a:xfrm>
          <a:prstGeom prst="rect">
            <a:avLst/>
          </a:prstGeom>
          <a:noFill/>
        </p:spPr>
        <p:txBody>
          <a:bodyPr wrap="square" rtlCol="0">
            <a:spAutoFit/>
          </a:bodyPr>
          <a:lstStyle/>
          <a:p>
            <a:r>
              <a:rPr lang="de-DE" sz="1400" dirty="0"/>
              <a:t>keine Anwendung unter 8 Amtsjahren</a:t>
            </a:r>
          </a:p>
        </p:txBody>
      </p:sp>
      <p:cxnSp>
        <p:nvCxnSpPr>
          <p:cNvPr id="6" name="Gerade Verbindung 5"/>
          <p:cNvCxnSpPr/>
          <p:nvPr/>
        </p:nvCxnSpPr>
        <p:spPr>
          <a:xfrm flipV="1">
            <a:off x="1106488" y="4354626"/>
            <a:ext cx="392310" cy="247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1096963" y="4354626"/>
            <a:ext cx="729456" cy="520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V="1">
            <a:off x="1117600" y="4337732"/>
            <a:ext cx="1191817" cy="81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1096963" y="4354626"/>
            <a:ext cx="1674837" cy="12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1461691" y="4377480"/>
            <a:ext cx="1706339" cy="1273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979712" y="4462576"/>
            <a:ext cx="1512168" cy="1126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V="1">
            <a:off x="2419499" y="4804612"/>
            <a:ext cx="1100584" cy="86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flipV="1">
            <a:off x="2915816" y="5157192"/>
            <a:ext cx="576064" cy="486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3275856" y="5400378"/>
            <a:ext cx="236488" cy="243185"/>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Bild 6" descr="Unbenann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58" y="-171400"/>
            <a:ext cx="4390579" cy="2182969"/>
          </a:xfrm>
          <a:prstGeom prst="rect">
            <a:avLst/>
          </a:prstGeom>
        </p:spPr>
      </p:pic>
      <p:sp>
        <p:nvSpPr>
          <p:cNvPr id="5" name="Textfeld 4"/>
          <p:cNvSpPr txBox="1"/>
          <p:nvPr/>
        </p:nvSpPr>
        <p:spPr>
          <a:xfrm rot="21228052">
            <a:off x="686316" y="621927"/>
            <a:ext cx="3130284" cy="830997"/>
          </a:xfrm>
          <a:prstGeom prst="rect">
            <a:avLst/>
          </a:prstGeom>
          <a:noFill/>
        </p:spPr>
        <p:txBody>
          <a:bodyPr wrap="square" rtlCol="0">
            <a:spAutoFit/>
          </a:bodyPr>
          <a:lstStyle/>
          <a:p>
            <a:pPr>
              <a:tabLst>
                <a:tab pos="625475" algn="l"/>
              </a:tabLst>
            </a:pPr>
            <a:r>
              <a:rPr lang="de-DE" sz="2400" dirty="0">
                <a:solidFill>
                  <a:schemeClr val="bg1"/>
                </a:solidFill>
              </a:rPr>
              <a:t>IV. 3 Übersicht 	Ruhegehaltssatz</a:t>
            </a:r>
          </a:p>
        </p:txBody>
      </p:sp>
    </p:spTree>
    <p:extLst>
      <p:ext uri="{BB962C8B-B14F-4D97-AF65-F5344CB8AC3E}">
        <p14:creationId xmlns:p14="http://schemas.microsoft.com/office/powerpoint/2010/main" val="3482788735"/>
      </p:ext>
    </p:extLst>
  </p:cSld>
  <p:clrMapOvr>
    <a:masterClrMapping/>
  </p:clrMapOvr>
  <p:transition spd="slow">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12" y="166987"/>
            <a:ext cx="4590469" cy="2282353"/>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 Beispiel</a:t>
            </a:r>
          </a:p>
        </p:txBody>
      </p:sp>
      <p:sp>
        <p:nvSpPr>
          <p:cNvPr id="6" name="Textfeld 7"/>
          <p:cNvSpPr txBox="1">
            <a:spLocks noChangeArrowheads="1"/>
          </p:cNvSpPr>
          <p:nvPr/>
        </p:nvSpPr>
        <p:spPr bwMode="auto">
          <a:xfrm>
            <a:off x="360362" y="2378161"/>
            <a:ext cx="8423275" cy="380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0" algn="l"/>
                <a:tab pos="3048000" algn="l"/>
                <a:tab pos="5651500" algn="ctr"/>
                <a:tab pos="7086600" algn="r"/>
                <a:tab pos="8432800" algn="r"/>
              </a:tabLst>
              <a:defRPr>
                <a:solidFill>
                  <a:schemeClr val="tx1"/>
                </a:solidFill>
                <a:latin typeface="Arial" charset="0"/>
              </a:defRPr>
            </a:lvl1pPr>
            <a:lvl2pPr marL="742950" indent="-285750" defTabSz="909638" eaLnBrk="0" hangingPunct="0">
              <a:tabLst>
                <a:tab pos="0" algn="l"/>
                <a:tab pos="3048000" algn="l"/>
                <a:tab pos="5651500" algn="ctr"/>
                <a:tab pos="7086600" algn="r"/>
                <a:tab pos="8432800" algn="r"/>
              </a:tabLst>
              <a:defRPr>
                <a:solidFill>
                  <a:schemeClr val="tx1"/>
                </a:solidFill>
                <a:latin typeface="Arial" charset="0"/>
              </a:defRPr>
            </a:lvl2pPr>
            <a:lvl3pPr marL="1143000" indent="-228600" defTabSz="909638" eaLnBrk="0" hangingPunct="0">
              <a:tabLst>
                <a:tab pos="0" algn="l"/>
                <a:tab pos="3048000" algn="l"/>
                <a:tab pos="5651500" algn="ctr"/>
                <a:tab pos="7086600" algn="r"/>
                <a:tab pos="8432800" algn="r"/>
              </a:tabLst>
              <a:defRPr>
                <a:solidFill>
                  <a:schemeClr val="tx1"/>
                </a:solidFill>
                <a:latin typeface="Arial" charset="0"/>
              </a:defRPr>
            </a:lvl3pPr>
            <a:lvl4pPr marL="1600200" indent="-228600" defTabSz="909638" eaLnBrk="0" hangingPunct="0">
              <a:tabLst>
                <a:tab pos="0" algn="l"/>
                <a:tab pos="3048000" algn="l"/>
                <a:tab pos="5651500" algn="ctr"/>
                <a:tab pos="7086600" algn="r"/>
                <a:tab pos="8432800" algn="r"/>
              </a:tabLst>
              <a:defRPr>
                <a:solidFill>
                  <a:schemeClr val="tx1"/>
                </a:solidFill>
                <a:latin typeface="Arial" charset="0"/>
              </a:defRPr>
            </a:lvl4pPr>
            <a:lvl5pPr marL="2057400" indent="-228600" defTabSz="909638" eaLnBrk="0" hangingPunct="0">
              <a:tabLst>
                <a:tab pos="0" algn="l"/>
                <a:tab pos="3048000" algn="l"/>
                <a:tab pos="5651500" algn="ctr"/>
                <a:tab pos="7086600" algn="r"/>
                <a:tab pos="8432800" algn="r"/>
              </a:tabLst>
              <a:defRPr>
                <a:solidFill>
                  <a:schemeClr val="tx1"/>
                </a:solidFill>
                <a:latin typeface="Arial" charset="0"/>
              </a:defRPr>
            </a:lvl5pPr>
            <a:lvl6pPr marL="25146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6pPr>
            <a:lvl7pPr marL="29718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7pPr>
            <a:lvl8pPr marL="34290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8pPr>
            <a:lvl9pPr marL="38862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9pPr>
          </a:lstStyle>
          <a:p>
            <a:pPr eaLnBrk="1" hangingPunct="1">
              <a:lnSpc>
                <a:spcPct val="110000"/>
              </a:lnSpc>
            </a:pPr>
            <a:r>
              <a:rPr lang="de-DE" sz="2000" dirty="0">
                <a:cs typeface="Arial" charset="0"/>
              </a:rPr>
              <a:t>Beigeordneter, geb. am: 13.07.1960, tritt zum 01.11.2022 in den Ruhestand (keine Wiederwahl)</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Ruhegehaltfähige Dienstzeit:</a:t>
            </a:r>
            <a:br>
              <a:rPr lang="de-DE" sz="2000" dirty="0">
                <a:cs typeface="Arial" charset="0"/>
              </a:rPr>
            </a:br>
            <a:r>
              <a:rPr lang="de-DE" sz="2000" dirty="0">
                <a:cs typeface="Arial" charset="0"/>
              </a:rPr>
              <a:t>LBeamtVG</a:t>
            </a:r>
          </a:p>
          <a:p>
            <a:pPr eaLnBrk="1" hangingPunct="1">
              <a:lnSpc>
                <a:spcPct val="110000"/>
              </a:lnSpc>
            </a:pPr>
            <a:r>
              <a:rPr lang="de-DE" dirty="0">
                <a:cs typeface="Arial" charset="0"/>
              </a:rPr>
              <a:t>§ 8 Wehrdienst	01.10.81 – 31.12.82	=  	1 Jahr	92 Tage</a:t>
            </a:r>
          </a:p>
          <a:p>
            <a:pPr eaLnBrk="1" hangingPunct="1">
              <a:lnSpc>
                <a:spcPct val="110000"/>
              </a:lnSpc>
            </a:pPr>
            <a:r>
              <a:rPr lang="de-DE" dirty="0">
                <a:cs typeface="Arial" charset="0"/>
              </a:rPr>
              <a:t>§ 81 Abs. 8 förderl. Tätigk.	01.04.83 – 31.03.95 	hö	4 Jahre	--- Tage</a:t>
            </a:r>
          </a:p>
          <a:p>
            <a:pPr eaLnBrk="1" hangingPunct="1">
              <a:lnSpc>
                <a:spcPct val="110000"/>
              </a:lnSpc>
            </a:pPr>
            <a:r>
              <a:rPr lang="de-DE" dirty="0">
                <a:cs typeface="Arial" charset="0"/>
              </a:rPr>
              <a:t>§ 6 Laufbahnbeamter	01.04.95 – 20.10.09	=	14 Jahre	203 Tage</a:t>
            </a:r>
          </a:p>
          <a:p>
            <a:pPr eaLnBrk="1" hangingPunct="1">
              <a:lnSpc>
                <a:spcPct val="110000"/>
              </a:lnSpc>
            </a:pPr>
            <a:r>
              <a:rPr lang="de-DE" dirty="0">
                <a:cs typeface="Arial" charset="0"/>
              </a:rPr>
              <a:t>§ 6 Beigeordneter	21.10.09 – 31.10.22	=	</a:t>
            </a:r>
            <a:r>
              <a:rPr lang="de-DE" u="sng" dirty="0">
                <a:cs typeface="Arial" charset="0"/>
              </a:rPr>
              <a:t>13 Jahre	11 Tage</a:t>
            </a:r>
          </a:p>
          <a:p>
            <a:pPr eaLnBrk="1" hangingPunct="1">
              <a:lnSpc>
                <a:spcPct val="110000"/>
              </a:lnSpc>
            </a:pPr>
            <a:r>
              <a:rPr lang="de-DE" dirty="0">
                <a:cs typeface="Arial" charset="0"/>
              </a:rPr>
              <a:t>				32 Jahre	306 Tage</a:t>
            </a:r>
          </a:p>
          <a:p>
            <a:pPr eaLnBrk="1" hangingPunct="1">
              <a:lnSpc>
                <a:spcPct val="110000"/>
              </a:lnSpc>
            </a:pPr>
            <a:endParaRPr lang="de-DE" dirty="0">
              <a:cs typeface="Arial" charset="0"/>
            </a:endParaRPr>
          </a:p>
          <a:p>
            <a:pPr eaLnBrk="1" hangingPunct="1">
              <a:lnSpc>
                <a:spcPct val="110000"/>
              </a:lnSpc>
            </a:pPr>
            <a:r>
              <a:rPr lang="de-DE" dirty="0">
                <a:cs typeface="Arial" charset="0"/>
              </a:rPr>
              <a:t>			=		</a:t>
            </a:r>
            <a:r>
              <a:rPr lang="de-DE" b="1" dirty="0">
                <a:cs typeface="Arial" charset="0"/>
              </a:rPr>
              <a:t>32,84 Jahre</a:t>
            </a:r>
          </a:p>
        </p:txBody>
      </p:sp>
    </p:spTree>
    <p:extLst>
      <p:ext uri="{BB962C8B-B14F-4D97-AF65-F5344CB8AC3E}">
        <p14:creationId xmlns:p14="http://schemas.microsoft.com/office/powerpoint/2010/main" val="1412379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49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3" y="98157"/>
            <a:ext cx="4950868" cy="2282353"/>
          </a:xfrm>
          <a:prstGeom prst="rect">
            <a:avLst/>
          </a:prstGeom>
        </p:spPr>
      </p:pic>
      <p:sp>
        <p:nvSpPr>
          <p:cNvPr id="5" name="Rectangle 2"/>
          <p:cNvSpPr txBox="1">
            <a:spLocks noChangeArrowheads="1"/>
          </p:cNvSpPr>
          <p:nvPr/>
        </p:nvSpPr>
        <p:spPr>
          <a:xfrm rot="60000">
            <a:off x="461553" y="118412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 Beispiel</a:t>
            </a:r>
          </a:p>
        </p:txBody>
      </p:sp>
      <p:sp>
        <p:nvSpPr>
          <p:cNvPr id="6" name="Textfeld 7"/>
          <p:cNvSpPr txBox="1">
            <a:spLocks noChangeArrowheads="1"/>
          </p:cNvSpPr>
          <p:nvPr/>
        </p:nvSpPr>
        <p:spPr bwMode="auto">
          <a:xfrm>
            <a:off x="394361" y="2318719"/>
            <a:ext cx="842327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4216400" algn="ctr"/>
                <a:tab pos="6464300" algn="r"/>
              </a:tabLst>
              <a:defRPr>
                <a:solidFill>
                  <a:schemeClr val="tx1"/>
                </a:solidFill>
                <a:latin typeface="Arial" charset="0"/>
              </a:defRPr>
            </a:lvl1pPr>
            <a:lvl2pPr marL="742950" indent="-285750" defTabSz="909638" eaLnBrk="0" hangingPunct="0">
              <a:tabLst>
                <a:tab pos="533400" algn="l"/>
                <a:tab pos="4216400" algn="ctr"/>
                <a:tab pos="6464300" algn="r"/>
              </a:tabLst>
              <a:defRPr>
                <a:solidFill>
                  <a:schemeClr val="tx1"/>
                </a:solidFill>
                <a:latin typeface="Arial" charset="0"/>
              </a:defRPr>
            </a:lvl2pPr>
            <a:lvl3pPr marL="1143000" indent="-228600" defTabSz="909638" eaLnBrk="0" hangingPunct="0">
              <a:tabLst>
                <a:tab pos="533400" algn="l"/>
                <a:tab pos="4216400" algn="ctr"/>
                <a:tab pos="6464300" algn="r"/>
              </a:tabLst>
              <a:defRPr>
                <a:solidFill>
                  <a:schemeClr val="tx1"/>
                </a:solidFill>
                <a:latin typeface="Arial" charset="0"/>
              </a:defRPr>
            </a:lvl3pPr>
            <a:lvl4pPr marL="1600200" indent="-228600" defTabSz="909638" eaLnBrk="0" hangingPunct="0">
              <a:tabLst>
                <a:tab pos="533400" algn="l"/>
                <a:tab pos="4216400" algn="ctr"/>
                <a:tab pos="6464300" algn="r"/>
              </a:tabLst>
              <a:defRPr>
                <a:solidFill>
                  <a:schemeClr val="tx1"/>
                </a:solidFill>
                <a:latin typeface="Arial" charset="0"/>
              </a:defRPr>
            </a:lvl4pPr>
            <a:lvl5pPr marL="2057400" indent="-228600" defTabSz="909638" eaLnBrk="0" hangingPunct="0">
              <a:tabLst>
                <a:tab pos="533400" algn="l"/>
                <a:tab pos="4216400" algn="ctr"/>
                <a:tab pos="64643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4216400" algn="ctr"/>
                <a:tab pos="6464300" algn="r"/>
              </a:tabLst>
              <a:defRPr>
                <a:solidFill>
                  <a:schemeClr val="tx1"/>
                </a:solidFill>
                <a:latin typeface="Arial" charset="0"/>
              </a:defRPr>
            </a:lvl9pPr>
          </a:lstStyle>
          <a:p>
            <a:pPr eaLnBrk="1" hangingPunct="1">
              <a:lnSpc>
                <a:spcPct val="110000"/>
              </a:lnSpc>
            </a:pPr>
            <a:r>
              <a:rPr lang="de-DE" sz="2000" dirty="0">
                <a:cs typeface="Arial" charset="0"/>
              </a:rPr>
              <a:t>Ruhegehaltssatz gem. § 16 Abs. 1 LBeamtVG</a:t>
            </a:r>
          </a:p>
          <a:p>
            <a:pPr eaLnBrk="1" hangingPunct="1">
              <a:lnSpc>
                <a:spcPct val="110000"/>
              </a:lnSpc>
            </a:pPr>
            <a:r>
              <a:rPr lang="de-DE" sz="2000" dirty="0">
                <a:cs typeface="Arial" charset="0"/>
              </a:rPr>
              <a:t>	32,84 Jahre x 1,79375 v. H. 	= 	58,91 v. H.</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Ruhegehaltssatz gem. § 81 Abs. 2 LBeamtVG</a:t>
            </a:r>
          </a:p>
          <a:p>
            <a:pPr eaLnBrk="1" hangingPunct="1">
              <a:lnSpc>
                <a:spcPct val="110000"/>
              </a:lnSpc>
            </a:pPr>
            <a:r>
              <a:rPr lang="de-DE" sz="2000" dirty="0">
                <a:cs typeface="Arial" charset="0"/>
              </a:rPr>
              <a:t>	8 Amtsjahre 	=	        33,48345 v. H.</a:t>
            </a:r>
          </a:p>
          <a:p>
            <a:pPr eaLnBrk="1" hangingPunct="1">
              <a:lnSpc>
                <a:spcPct val="110000"/>
              </a:lnSpc>
            </a:pPr>
            <a:r>
              <a:rPr lang="de-DE" sz="2000" dirty="0">
                <a:cs typeface="Arial" charset="0"/>
              </a:rPr>
              <a:t>	5 Amtsjahre x 1,91333 v. H. 	=	</a:t>
            </a:r>
            <a:r>
              <a:rPr lang="de-DE" sz="2000" u="sng" dirty="0">
                <a:cs typeface="Arial" charset="0"/>
              </a:rPr>
              <a:t>   9,56665 v. H.</a:t>
            </a:r>
          </a:p>
          <a:p>
            <a:pPr eaLnBrk="1" hangingPunct="1">
              <a:lnSpc>
                <a:spcPct val="110000"/>
              </a:lnSpc>
            </a:pPr>
            <a:r>
              <a:rPr lang="de-DE" sz="2000" dirty="0">
                <a:cs typeface="Arial" charset="0"/>
              </a:rPr>
              <a:t>			43,05010 v. H.</a:t>
            </a:r>
          </a:p>
          <a:p>
            <a:pPr eaLnBrk="1" hangingPunct="1">
              <a:lnSpc>
                <a:spcPct val="110000"/>
              </a:lnSpc>
            </a:pPr>
            <a:r>
              <a:rPr lang="de-DE" sz="2000" dirty="0">
                <a:cs typeface="Arial" charset="0"/>
              </a:rPr>
              <a:t>		=	43,05       v. H.</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Maßgebender Ruhegehaltssatz	=	58,91       v. H.</a:t>
            </a:r>
            <a:endParaRPr lang="de-DE" b="1" dirty="0">
              <a:cs typeface="Arial" charset="0"/>
            </a:endParaRPr>
          </a:p>
        </p:txBody>
      </p:sp>
    </p:spTree>
    <p:extLst>
      <p:ext uri="{BB962C8B-B14F-4D97-AF65-F5344CB8AC3E}">
        <p14:creationId xmlns:p14="http://schemas.microsoft.com/office/powerpoint/2010/main" val="18426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9" y="36366"/>
            <a:ext cx="4636515" cy="2282353"/>
          </a:xfrm>
          <a:prstGeom prst="rect">
            <a:avLst/>
          </a:prstGeom>
        </p:spPr>
      </p:pic>
      <p:sp>
        <p:nvSpPr>
          <p:cNvPr id="5" name="Rectangle 2"/>
          <p:cNvSpPr txBox="1">
            <a:spLocks noChangeArrowheads="1"/>
          </p:cNvSpPr>
          <p:nvPr/>
        </p:nvSpPr>
        <p:spPr>
          <a:xfrm rot="60000">
            <a:off x="507436" y="111263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I.2 Rechtsgrundlagen</a:t>
            </a:r>
            <a:r>
              <a:rPr lang="de-DE" sz="2700" b="0" dirty="0">
                <a:solidFill>
                  <a:srgbClr val="94C11C"/>
                </a:solidFill>
                <a:latin typeface="Arial" panose="020B0604020202020204" pitchFamily="34" charset="0"/>
                <a:cs typeface="Arial" panose="020B0604020202020204" pitchFamily="34" charset="0"/>
              </a:rPr>
              <a:t>  </a:t>
            </a:r>
          </a:p>
        </p:txBody>
      </p:sp>
      <p:sp>
        <p:nvSpPr>
          <p:cNvPr id="6" name="Textfeld 1"/>
          <p:cNvSpPr txBox="1">
            <a:spLocks noChangeArrowheads="1"/>
          </p:cNvSpPr>
          <p:nvPr/>
        </p:nvSpPr>
        <p:spPr bwMode="auto">
          <a:xfrm>
            <a:off x="539929" y="2486643"/>
            <a:ext cx="768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z="2000" b="1" dirty="0"/>
              <a:t>Beigeordnete</a:t>
            </a:r>
          </a:p>
        </p:txBody>
      </p:sp>
      <p:sp>
        <p:nvSpPr>
          <p:cNvPr id="7" name="Textfeld 2"/>
          <p:cNvSpPr txBox="1">
            <a:spLocks noChangeArrowheads="1"/>
          </p:cNvSpPr>
          <p:nvPr/>
        </p:nvSpPr>
        <p:spPr bwMode="auto">
          <a:xfrm>
            <a:off x="539929" y="3062905"/>
            <a:ext cx="76898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1257300" algn="l"/>
                <a:tab pos="1435100" algn="l"/>
              </a:tabLst>
              <a:defRPr>
                <a:solidFill>
                  <a:schemeClr val="tx1"/>
                </a:solidFill>
                <a:latin typeface="Arial" charset="0"/>
              </a:defRPr>
            </a:lvl1pPr>
            <a:lvl2pPr marL="742950" indent="-285750" eaLnBrk="0" hangingPunct="0">
              <a:tabLst>
                <a:tab pos="1257300" algn="l"/>
                <a:tab pos="1435100" algn="l"/>
              </a:tabLst>
              <a:defRPr>
                <a:solidFill>
                  <a:schemeClr val="tx1"/>
                </a:solidFill>
                <a:latin typeface="Arial" charset="0"/>
              </a:defRPr>
            </a:lvl2pPr>
            <a:lvl3pPr marL="1143000" indent="-228600" eaLnBrk="0" hangingPunct="0">
              <a:tabLst>
                <a:tab pos="1257300" algn="l"/>
                <a:tab pos="1435100" algn="l"/>
              </a:tabLst>
              <a:defRPr>
                <a:solidFill>
                  <a:schemeClr val="tx1"/>
                </a:solidFill>
                <a:latin typeface="Arial" charset="0"/>
              </a:defRPr>
            </a:lvl3pPr>
            <a:lvl4pPr marL="1600200" indent="-228600" eaLnBrk="0" hangingPunct="0">
              <a:tabLst>
                <a:tab pos="1257300" algn="l"/>
                <a:tab pos="1435100" algn="l"/>
              </a:tabLst>
              <a:defRPr>
                <a:solidFill>
                  <a:schemeClr val="tx1"/>
                </a:solidFill>
                <a:latin typeface="Arial" charset="0"/>
              </a:defRPr>
            </a:lvl4pPr>
            <a:lvl5pPr marL="2057400" indent="-228600" eaLnBrk="0" hangingPunct="0">
              <a:tabLst>
                <a:tab pos="1257300" algn="l"/>
                <a:tab pos="1435100" algn="l"/>
              </a:tabLst>
              <a:defRPr>
                <a:solidFill>
                  <a:schemeClr val="tx1"/>
                </a:solidFill>
                <a:latin typeface="Arial" charset="0"/>
              </a:defRPr>
            </a:lvl5pPr>
            <a:lvl6pPr marL="2514600" indent="-228600" eaLnBrk="0" fontAlgn="base" hangingPunct="0">
              <a:spcBef>
                <a:spcPct val="0"/>
              </a:spcBef>
              <a:spcAft>
                <a:spcPct val="0"/>
              </a:spcAft>
              <a:tabLst>
                <a:tab pos="1257300" algn="l"/>
                <a:tab pos="1435100" algn="l"/>
              </a:tabLst>
              <a:defRPr>
                <a:solidFill>
                  <a:schemeClr val="tx1"/>
                </a:solidFill>
                <a:latin typeface="Arial" charset="0"/>
              </a:defRPr>
            </a:lvl6pPr>
            <a:lvl7pPr marL="2971800" indent="-228600" eaLnBrk="0" fontAlgn="base" hangingPunct="0">
              <a:spcBef>
                <a:spcPct val="0"/>
              </a:spcBef>
              <a:spcAft>
                <a:spcPct val="0"/>
              </a:spcAft>
              <a:tabLst>
                <a:tab pos="1257300" algn="l"/>
                <a:tab pos="1435100" algn="l"/>
              </a:tabLst>
              <a:defRPr>
                <a:solidFill>
                  <a:schemeClr val="tx1"/>
                </a:solidFill>
                <a:latin typeface="Arial" charset="0"/>
              </a:defRPr>
            </a:lvl7pPr>
            <a:lvl8pPr marL="3429000" indent="-228600" eaLnBrk="0" fontAlgn="base" hangingPunct="0">
              <a:spcBef>
                <a:spcPct val="0"/>
              </a:spcBef>
              <a:spcAft>
                <a:spcPct val="0"/>
              </a:spcAft>
              <a:tabLst>
                <a:tab pos="1257300" algn="l"/>
                <a:tab pos="1435100" algn="l"/>
              </a:tabLst>
              <a:defRPr>
                <a:solidFill>
                  <a:schemeClr val="tx1"/>
                </a:solidFill>
                <a:latin typeface="Arial" charset="0"/>
              </a:defRPr>
            </a:lvl8pPr>
            <a:lvl9pPr marL="3886200" indent="-228600" eaLnBrk="0" fontAlgn="base" hangingPunct="0">
              <a:spcBef>
                <a:spcPct val="0"/>
              </a:spcBef>
              <a:spcAft>
                <a:spcPct val="0"/>
              </a:spcAft>
              <a:tabLst>
                <a:tab pos="1257300" algn="l"/>
                <a:tab pos="1435100" algn="l"/>
              </a:tabLst>
              <a:defRPr>
                <a:solidFill>
                  <a:schemeClr val="tx1"/>
                </a:solidFill>
                <a:latin typeface="Arial" charset="0"/>
              </a:defRPr>
            </a:lvl9pPr>
          </a:lstStyle>
          <a:p>
            <a:pPr eaLnBrk="1" hangingPunct="1"/>
            <a:r>
              <a:rPr lang="de-DE" dirty="0"/>
              <a:t>§ 71 GO:		Beigeordnete sind kommunale Wahlbeamte und werden</a:t>
            </a:r>
          </a:p>
          <a:p>
            <a:pPr eaLnBrk="1" hangingPunct="1"/>
            <a:r>
              <a:rPr lang="de-DE" dirty="0"/>
              <a:t>		vom Rat auf 8 Jahre gewählt.</a:t>
            </a:r>
          </a:p>
          <a:p>
            <a:pPr eaLnBrk="1" hangingPunct="1"/>
            <a:endParaRPr lang="de-DE" dirty="0"/>
          </a:p>
          <a:p>
            <a:pPr eaLnBrk="1" hangingPunct="1"/>
            <a:endParaRPr lang="de-DE" dirty="0"/>
          </a:p>
          <a:p>
            <a:pPr eaLnBrk="1" hangingPunct="1"/>
            <a:r>
              <a:rPr lang="de-DE" dirty="0"/>
              <a:t>Sie sind verpflichtet, eine erste und zweite Wiederwahl anzunehmen.</a:t>
            </a:r>
          </a:p>
        </p:txBody>
      </p:sp>
    </p:spTree>
    <p:extLst>
      <p:ext uri="{BB962C8B-B14F-4D97-AF65-F5344CB8AC3E}">
        <p14:creationId xmlns:p14="http://schemas.microsoft.com/office/powerpoint/2010/main" val="2509058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9" y="232298"/>
            <a:ext cx="4590469" cy="2282353"/>
          </a:xfrm>
          <a:prstGeom prst="rect">
            <a:avLst/>
          </a:prstGeom>
        </p:spPr>
      </p:pic>
      <p:sp>
        <p:nvSpPr>
          <p:cNvPr id="5" name="Rectangle 2"/>
          <p:cNvSpPr txBox="1">
            <a:spLocks noChangeArrowheads="1"/>
          </p:cNvSpPr>
          <p:nvPr/>
        </p:nvSpPr>
        <p:spPr>
          <a:xfrm rot="60000">
            <a:off x="526870" y="1270014"/>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 Beispiel</a:t>
            </a:r>
          </a:p>
        </p:txBody>
      </p:sp>
      <p:sp>
        <p:nvSpPr>
          <p:cNvPr id="6" name="Textfeld 7"/>
          <p:cNvSpPr txBox="1">
            <a:spLocks noChangeArrowheads="1"/>
          </p:cNvSpPr>
          <p:nvPr/>
        </p:nvSpPr>
        <p:spPr bwMode="auto">
          <a:xfrm>
            <a:off x="456997" y="2561007"/>
            <a:ext cx="7130287"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09638" eaLnBrk="0" hangingPunct="0">
              <a:tabLst>
                <a:tab pos="533400" algn="l"/>
                <a:tab pos="5295900" algn="r"/>
              </a:tabLst>
              <a:defRPr>
                <a:solidFill>
                  <a:schemeClr val="tx1"/>
                </a:solidFill>
                <a:latin typeface="Arial" charset="0"/>
              </a:defRPr>
            </a:lvl1pPr>
            <a:lvl2pPr marL="742950" indent="-285750" defTabSz="909638" eaLnBrk="0" hangingPunct="0">
              <a:tabLst>
                <a:tab pos="533400" algn="l"/>
                <a:tab pos="5295900" algn="r"/>
              </a:tabLst>
              <a:defRPr>
                <a:solidFill>
                  <a:schemeClr val="tx1"/>
                </a:solidFill>
                <a:latin typeface="Arial" charset="0"/>
              </a:defRPr>
            </a:lvl2pPr>
            <a:lvl3pPr marL="1143000" indent="-228600" defTabSz="909638" eaLnBrk="0" hangingPunct="0">
              <a:tabLst>
                <a:tab pos="533400" algn="l"/>
                <a:tab pos="5295900" algn="r"/>
              </a:tabLst>
              <a:defRPr>
                <a:solidFill>
                  <a:schemeClr val="tx1"/>
                </a:solidFill>
                <a:latin typeface="Arial" charset="0"/>
              </a:defRPr>
            </a:lvl3pPr>
            <a:lvl4pPr marL="1600200" indent="-228600" defTabSz="909638" eaLnBrk="0" hangingPunct="0">
              <a:tabLst>
                <a:tab pos="533400" algn="l"/>
                <a:tab pos="5295900" algn="r"/>
              </a:tabLst>
              <a:defRPr>
                <a:solidFill>
                  <a:schemeClr val="tx1"/>
                </a:solidFill>
                <a:latin typeface="Arial" charset="0"/>
              </a:defRPr>
            </a:lvl4pPr>
            <a:lvl5pPr marL="2057400" indent="-228600" defTabSz="909638" eaLnBrk="0" hangingPunct="0">
              <a:tabLst>
                <a:tab pos="533400" algn="l"/>
                <a:tab pos="52959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Lst>
              <a:defRPr>
                <a:solidFill>
                  <a:schemeClr val="tx1"/>
                </a:solidFill>
                <a:latin typeface="Arial" charset="0"/>
              </a:defRPr>
            </a:lvl9pPr>
          </a:lstStyle>
          <a:p>
            <a:pPr eaLnBrk="1" hangingPunct="1">
              <a:lnSpc>
                <a:spcPct val="110000"/>
              </a:lnSpc>
            </a:pPr>
            <a:r>
              <a:rPr lang="de-DE" sz="2000" dirty="0">
                <a:cs typeface="Arial" charset="0"/>
              </a:rPr>
              <a:t>Ruhegehalt (Stand: 01.12.2022)</a:t>
            </a:r>
            <a:br>
              <a:rPr lang="de-DE" sz="2000" dirty="0">
                <a:cs typeface="Arial" charset="0"/>
              </a:rPr>
            </a:br>
            <a:endParaRPr lang="de-DE" sz="2000" dirty="0">
              <a:cs typeface="Arial" charset="0"/>
            </a:endParaRPr>
          </a:p>
          <a:p>
            <a:pPr eaLnBrk="1" hangingPunct="1">
              <a:lnSpc>
                <a:spcPct val="110000"/>
              </a:lnSpc>
            </a:pPr>
            <a:r>
              <a:rPr lang="de-DE" sz="2000" dirty="0">
                <a:cs typeface="Arial" charset="0"/>
              </a:rPr>
              <a:t>	Grundgehalt B 4	9.158,52 €</a:t>
            </a:r>
          </a:p>
          <a:p>
            <a:pPr eaLnBrk="1" hangingPunct="1">
              <a:lnSpc>
                <a:spcPct val="110000"/>
              </a:lnSpc>
            </a:pPr>
            <a:r>
              <a:rPr lang="de-DE" sz="2000" dirty="0">
                <a:cs typeface="Arial" charset="0"/>
              </a:rPr>
              <a:t>	Familienzuschlag	   </a:t>
            </a:r>
            <a:r>
              <a:rPr lang="de-DE" sz="2000" u="sng" dirty="0">
                <a:cs typeface="Arial" charset="0"/>
              </a:rPr>
              <a:t>      152,68 €</a:t>
            </a:r>
          </a:p>
          <a:p>
            <a:pPr eaLnBrk="1" hangingPunct="1">
              <a:lnSpc>
                <a:spcPct val="110000"/>
              </a:lnSpc>
            </a:pPr>
            <a:r>
              <a:rPr lang="de-DE" sz="2000" dirty="0">
                <a:cs typeface="Arial" charset="0"/>
              </a:rPr>
              <a:t>	zusammen	9.311,20 €</a:t>
            </a:r>
          </a:p>
          <a:p>
            <a:pPr eaLnBrk="1" hangingPunct="1">
              <a:lnSpc>
                <a:spcPct val="110000"/>
              </a:lnSpc>
            </a:pPr>
            <a:r>
              <a:rPr lang="de-DE" sz="2000" dirty="0">
                <a:cs typeface="Arial" charset="0"/>
              </a:rPr>
              <a:t>	Einbaufaktor 0,99349	9.250,58 €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	Ruhegehalt 58,91 v. H.	</a:t>
            </a:r>
            <a:r>
              <a:rPr lang="de-DE" sz="2000" b="1" dirty="0">
                <a:cs typeface="Arial" charset="0"/>
              </a:rPr>
              <a:t>5.449,52 €</a:t>
            </a:r>
            <a:endParaRPr lang="de-DE" b="1" dirty="0">
              <a:cs typeface="Arial" charset="0"/>
            </a:endParaRPr>
          </a:p>
        </p:txBody>
      </p:sp>
    </p:spTree>
    <p:extLst>
      <p:ext uri="{BB962C8B-B14F-4D97-AF65-F5344CB8AC3E}">
        <p14:creationId xmlns:p14="http://schemas.microsoft.com/office/powerpoint/2010/main" val="935264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51</a:t>
            </a:fld>
            <a:endParaRPr lang="de-DE" dirty="0"/>
          </a:p>
        </p:txBody>
      </p:sp>
      <p:pic>
        <p:nvPicPr>
          <p:cNvPr id="4" name="Bild 6" descr="Unbenan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4" y="247318"/>
            <a:ext cx="4590469" cy="2282353"/>
          </a:xfrm>
          <a:prstGeom prst="rect">
            <a:avLst/>
          </a:prstGeom>
        </p:spPr>
      </p:pic>
      <p:sp>
        <p:nvSpPr>
          <p:cNvPr id="5" name="Rectangle 2"/>
          <p:cNvSpPr txBox="1">
            <a:spLocks noChangeArrowheads="1"/>
          </p:cNvSpPr>
          <p:nvPr/>
        </p:nvSpPr>
        <p:spPr>
          <a:xfrm rot="21393699">
            <a:off x="564681" y="1099679"/>
            <a:ext cx="3994692" cy="932944"/>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tabLst>
                <a:tab pos="269875" algn="l"/>
              </a:tabLst>
            </a:pPr>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 Versorgungs-abschläge</a:t>
            </a:r>
          </a:p>
        </p:txBody>
      </p:sp>
      <p:sp>
        <p:nvSpPr>
          <p:cNvPr id="6" name="Textfeld 7"/>
          <p:cNvSpPr txBox="1">
            <a:spLocks noChangeArrowheads="1"/>
          </p:cNvSpPr>
          <p:nvPr/>
        </p:nvSpPr>
        <p:spPr bwMode="auto">
          <a:xfrm>
            <a:off x="434828" y="2348880"/>
            <a:ext cx="8003435" cy="386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09638" eaLnBrk="0" hangingPunct="0">
              <a:tabLst>
                <a:tab pos="533400" algn="l"/>
                <a:tab pos="5295900" algn="r"/>
              </a:tabLst>
              <a:defRPr>
                <a:solidFill>
                  <a:schemeClr val="tx1"/>
                </a:solidFill>
                <a:latin typeface="Arial" charset="0"/>
              </a:defRPr>
            </a:lvl1pPr>
            <a:lvl2pPr marL="742950" indent="-285750" defTabSz="909638" eaLnBrk="0" hangingPunct="0">
              <a:tabLst>
                <a:tab pos="533400" algn="l"/>
                <a:tab pos="5295900" algn="r"/>
              </a:tabLst>
              <a:defRPr>
                <a:solidFill>
                  <a:schemeClr val="tx1"/>
                </a:solidFill>
                <a:latin typeface="Arial" charset="0"/>
              </a:defRPr>
            </a:lvl2pPr>
            <a:lvl3pPr marL="1143000" indent="-228600" defTabSz="909638" eaLnBrk="0" hangingPunct="0">
              <a:tabLst>
                <a:tab pos="533400" algn="l"/>
                <a:tab pos="5295900" algn="r"/>
              </a:tabLst>
              <a:defRPr>
                <a:solidFill>
                  <a:schemeClr val="tx1"/>
                </a:solidFill>
                <a:latin typeface="Arial" charset="0"/>
              </a:defRPr>
            </a:lvl3pPr>
            <a:lvl4pPr marL="1600200" indent="-228600" defTabSz="909638" eaLnBrk="0" hangingPunct="0">
              <a:tabLst>
                <a:tab pos="533400" algn="l"/>
                <a:tab pos="5295900" algn="r"/>
              </a:tabLst>
              <a:defRPr>
                <a:solidFill>
                  <a:schemeClr val="tx1"/>
                </a:solidFill>
                <a:latin typeface="Arial" charset="0"/>
              </a:defRPr>
            </a:lvl4pPr>
            <a:lvl5pPr marL="2057400" indent="-228600" defTabSz="909638" eaLnBrk="0" hangingPunct="0">
              <a:tabLst>
                <a:tab pos="533400" algn="l"/>
                <a:tab pos="52959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Lst>
              <a:defRPr>
                <a:solidFill>
                  <a:schemeClr val="tx1"/>
                </a:solidFill>
                <a:latin typeface="Arial" charset="0"/>
              </a:defRPr>
            </a:lvl9pPr>
          </a:lstStyle>
          <a:p>
            <a:pPr eaLnBrk="1" hangingPunct="1">
              <a:lnSpc>
                <a:spcPct val="110000"/>
              </a:lnSpc>
            </a:pPr>
            <a:r>
              <a:rPr lang="de-DE" dirty="0">
                <a:cs typeface="Arial" charset="0"/>
              </a:rPr>
              <a:t>Es gelten die allgemeinen Vorschriften nach § 16 Abs. 2 LBeamtVG.</a:t>
            </a:r>
          </a:p>
          <a:p>
            <a:pPr eaLnBrk="1" hangingPunct="1">
              <a:lnSpc>
                <a:spcPct val="110000"/>
              </a:lnSpc>
            </a:pPr>
            <a:endParaRPr lang="de-DE" dirty="0">
              <a:cs typeface="Arial" charset="0"/>
            </a:endParaRPr>
          </a:p>
          <a:p>
            <a:pPr eaLnBrk="1" hangingPunct="1">
              <a:lnSpc>
                <a:spcPct val="110000"/>
              </a:lnSpc>
            </a:pPr>
            <a:r>
              <a:rPr lang="de-DE" dirty="0">
                <a:cs typeface="Arial" charset="0"/>
              </a:rPr>
              <a:t>Aber:</a:t>
            </a:r>
          </a:p>
          <a:p>
            <a:pPr eaLnBrk="1" hangingPunct="1">
              <a:lnSpc>
                <a:spcPct val="110000"/>
              </a:lnSpc>
            </a:pPr>
            <a:r>
              <a:rPr lang="de-DE" dirty="0">
                <a:cs typeface="Arial" charset="0"/>
              </a:rPr>
              <a:t>Ein Wahlbeamter auf Zeit tritt wegen Dienstunfähigkeit in den Ruhestand. Wenn er sich in einer „freiwilligen Wahlzeit“ befindet, er also keine gesetzliche Verpflichtung zur Weiterführung des Amtes hatte, wird kein Versorgungs-abschlag berechnet!</a:t>
            </a:r>
          </a:p>
          <a:p>
            <a:pPr eaLnBrk="1" hangingPunct="1">
              <a:lnSpc>
                <a:spcPct val="110000"/>
              </a:lnSpc>
            </a:pPr>
            <a:endParaRPr lang="de-DE" dirty="0">
              <a:cs typeface="Arial" charset="0"/>
            </a:endParaRPr>
          </a:p>
          <a:p>
            <a:pPr marL="285750" indent="-285750" eaLnBrk="1" hangingPunct="1">
              <a:lnSpc>
                <a:spcPct val="110000"/>
              </a:lnSpc>
              <a:buFontTx/>
              <a:buChar char="-"/>
            </a:pPr>
            <a:r>
              <a:rPr lang="de-DE" dirty="0">
                <a:cs typeface="Arial" charset="0"/>
              </a:rPr>
              <a:t>bei Beigeordneten in der 4. Amtszeit</a:t>
            </a:r>
          </a:p>
          <a:p>
            <a:pPr eaLnBrk="1" hangingPunct="1">
              <a:lnSpc>
                <a:spcPct val="110000"/>
              </a:lnSpc>
            </a:pPr>
            <a:endParaRPr lang="de-DE" dirty="0">
              <a:cs typeface="Arial" charset="0"/>
            </a:endParaRPr>
          </a:p>
          <a:p>
            <a:pPr eaLnBrk="1" hangingPunct="1">
              <a:lnSpc>
                <a:spcPct val="110000"/>
              </a:lnSpc>
            </a:pPr>
            <a:r>
              <a:rPr lang="de-DE" sz="1600" dirty="0">
                <a:cs typeface="Arial" charset="0"/>
              </a:rPr>
              <a:t>Beachten: Zurechnungszeit nach § 15 LBeamtVG beträgt dann nur 1/3 bis zum</a:t>
            </a:r>
          </a:p>
          <a:p>
            <a:pPr eaLnBrk="1" hangingPunct="1">
              <a:lnSpc>
                <a:spcPct val="110000"/>
              </a:lnSpc>
              <a:tabLst>
                <a:tab pos="981075" algn="l"/>
                <a:tab pos="5295900" algn="r"/>
              </a:tabLst>
            </a:pPr>
            <a:r>
              <a:rPr lang="de-DE" sz="1600" dirty="0">
                <a:cs typeface="Arial" charset="0"/>
              </a:rPr>
              <a:t> 	60. Lebensjahr</a:t>
            </a:r>
          </a:p>
          <a:p>
            <a:pPr eaLnBrk="1" hangingPunct="1">
              <a:lnSpc>
                <a:spcPct val="110000"/>
              </a:lnSpc>
            </a:pPr>
            <a:endParaRPr lang="de-DE" dirty="0">
              <a:cs typeface="Arial" charset="0"/>
            </a:endParaRPr>
          </a:p>
        </p:txBody>
      </p:sp>
      <p:sp>
        <p:nvSpPr>
          <p:cNvPr id="2" name="Pfeil nach rechts 1"/>
          <p:cNvSpPr/>
          <p:nvPr/>
        </p:nvSpPr>
        <p:spPr>
          <a:xfrm>
            <a:off x="540301" y="4388395"/>
            <a:ext cx="653814" cy="42698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34828" y="4400286"/>
            <a:ext cx="1008739" cy="369332"/>
          </a:xfrm>
          <a:prstGeom prst="rect">
            <a:avLst/>
          </a:prstGeom>
          <a:noFill/>
        </p:spPr>
        <p:txBody>
          <a:bodyPr wrap="square" rtlCol="0">
            <a:spAutoFit/>
          </a:bodyPr>
          <a:lstStyle/>
          <a:p>
            <a:r>
              <a:rPr lang="de-DE" dirty="0"/>
              <a:t>also</a:t>
            </a:r>
          </a:p>
        </p:txBody>
      </p:sp>
    </p:spTree>
    <p:extLst>
      <p:ext uri="{BB962C8B-B14F-4D97-AF65-F5344CB8AC3E}">
        <p14:creationId xmlns:p14="http://schemas.microsoft.com/office/powerpoint/2010/main" val="232278208"/>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5"/>
          <p:cNvSpPr>
            <a:spLocks noChangeShapeType="1"/>
          </p:cNvSpPr>
          <p:nvPr/>
        </p:nvSpPr>
        <p:spPr bwMode="auto">
          <a:xfrm>
            <a:off x="4203700" y="3512067"/>
            <a:ext cx="0" cy="1385887"/>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24" name="Line 19"/>
          <p:cNvSpPr>
            <a:spLocks noChangeShapeType="1"/>
          </p:cNvSpPr>
          <p:nvPr/>
        </p:nvSpPr>
        <p:spPr bwMode="auto">
          <a:xfrm>
            <a:off x="2181225" y="2792928"/>
            <a:ext cx="0" cy="3460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23" name="Line 18"/>
          <p:cNvSpPr>
            <a:spLocks noChangeShapeType="1"/>
          </p:cNvSpPr>
          <p:nvPr/>
        </p:nvSpPr>
        <p:spPr bwMode="auto">
          <a:xfrm>
            <a:off x="2192338" y="2434154"/>
            <a:ext cx="0" cy="3841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3" name="Foliennummernplatzhalter 2"/>
          <p:cNvSpPr>
            <a:spLocks noGrp="1"/>
          </p:cNvSpPr>
          <p:nvPr>
            <p:ph type="sldNum" sz="quarter" idx="12"/>
          </p:nvPr>
        </p:nvSpPr>
        <p:spPr/>
        <p:txBody>
          <a:bodyPr/>
          <a:lstStyle/>
          <a:p>
            <a:fld id="{89C6A81C-63B9-436E-AED0-D2BEF7D9E2B1}" type="slidenum">
              <a:rPr lang="de-DE" smtClean="0"/>
              <a:pPr/>
              <a:t>52</a:t>
            </a:fld>
            <a:endParaRPr lang="de-DE" dirty="0"/>
          </a:p>
        </p:txBody>
      </p:sp>
      <p:pic>
        <p:nvPicPr>
          <p:cNvPr id="4" name="Bild 6" descr="Unbenan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 y="-215060"/>
            <a:ext cx="4964799" cy="2468468"/>
          </a:xfrm>
          <a:prstGeom prst="rect">
            <a:avLst/>
          </a:prstGeom>
        </p:spPr>
      </p:pic>
      <p:sp>
        <p:nvSpPr>
          <p:cNvPr id="5" name="Rectangle 2"/>
          <p:cNvSpPr txBox="1">
            <a:spLocks noChangeArrowheads="1"/>
          </p:cNvSpPr>
          <p:nvPr/>
        </p:nvSpPr>
        <p:spPr>
          <a:xfrm rot="60000">
            <a:off x="461553" y="916698"/>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Line 14"/>
          <p:cNvSpPr>
            <a:spLocks noChangeShapeType="1"/>
          </p:cNvSpPr>
          <p:nvPr/>
        </p:nvSpPr>
        <p:spPr bwMode="auto">
          <a:xfrm>
            <a:off x="7272338" y="3378716"/>
            <a:ext cx="0" cy="13874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7" name="Line 15"/>
          <p:cNvSpPr>
            <a:spLocks noChangeShapeType="1"/>
          </p:cNvSpPr>
          <p:nvPr/>
        </p:nvSpPr>
        <p:spPr bwMode="auto">
          <a:xfrm>
            <a:off x="4203700" y="3512067"/>
            <a:ext cx="0" cy="1385887"/>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8" name="Line 16"/>
          <p:cNvSpPr>
            <a:spLocks noChangeShapeType="1"/>
          </p:cNvSpPr>
          <p:nvPr/>
        </p:nvSpPr>
        <p:spPr bwMode="auto">
          <a:xfrm>
            <a:off x="6138863" y="3086616"/>
            <a:ext cx="0" cy="385762"/>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9" name="Line 17"/>
          <p:cNvSpPr>
            <a:spLocks noChangeShapeType="1"/>
          </p:cNvSpPr>
          <p:nvPr/>
        </p:nvSpPr>
        <p:spPr bwMode="auto">
          <a:xfrm>
            <a:off x="1498600" y="3097728"/>
            <a:ext cx="0" cy="846138"/>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0" name="Text Box 20"/>
          <p:cNvSpPr txBox="1">
            <a:spLocks noChangeArrowheads="1"/>
          </p:cNvSpPr>
          <p:nvPr/>
        </p:nvSpPr>
        <p:spPr bwMode="auto">
          <a:xfrm>
            <a:off x="4567239" y="1972191"/>
            <a:ext cx="4052887" cy="387788"/>
          </a:xfrm>
          <a:prstGeom prst="rect">
            <a:avLst/>
          </a:prstGeom>
          <a:noFill/>
          <a:ln w="508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marL="179388" indent="-1793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50000"/>
              </a:spcBef>
              <a:buFontTx/>
              <a:buChar char="-"/>
            </a:pPr>
            <a:r>
              <a:rPr lang="de-DE" sz="1200" dirty="0"/>
              <a:t>regelt das Zusammentreffen von Versorgungs-bezügen mit Erwerbs- oder Erwerbsersatzeinkommen</a:t>
            </a:r>
          </a:p>
        </p:txBody>
      </p:sp>
      <p:sp>
        <p:nvSpPr>
          <p:cNvPr id="11" name="Text Box 21"/>
          <p:cNvSpPr txBox="1">
            <a:spLocks noChangeArrowheads="1"/>
          </p:cNvSpPr>
          <p:nvPr/>
        </p:nvSpPr>
        <p:spPr bwMode="auto">
          <a:xfrm>
            <a:off x="611188" y="2588141"/>
            <a:ext cx="3143250" cy="274637"/>
          </a:xfrm>
          <a:prstGeom prst="rect">
            <a:avLst/>
          </a:prstGeom>
          <a:solidFill>
            <a:schemeClr val="accent5"/>
          </a:solidFill>
          <a:ln>
            <a:noFill/>
          </a:ln>
          <a:effec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200" dirty="0"/>
              <a:t>Wahlbeamter auf Zeit im Ruhestand</a:t>
            </a:r>
          </a:p>
        </p:txBody>
      </p:sp>
      <p:sp>
        <p:nvSpPr>
          <p:cNvPr id="12" name="Line 22"/>
          <p:cNvSpPr>
            <a:spLocks noChangeShapeType="1"/>
          </p:cNvSpPr>
          <p:nvPr/>
        </p:nvSpPr>
        <p:spPr bwMode="auto">
          <a:xfrm>
            <a:off x="611188" y="2434153"/>
            <a:ext cx="3967162" cy="0"/>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3" name="Line 23"/>
          <p:cNvSpPr>
            <a:spLocks noChangeShapeType="1"/>
          </p:cNvSpPr>
          <p:nvPr/>
        </p:nvSpPr>
        <p:spPr bwMode="auto">
          <a:xfrm flipV="1">
            <a:off x="1487488" y="3112017"/>
            <a:ext cx="4660900" cy="15875"/>
          </a:xfrm>
          <a:prstGeom prst="line">
            <a:avLst/>
          </a:prstGeom>
          <a:noFill/>
          <a:ln w="508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p>
            <a:endParaRPr lang="de-DE" dirty="0"/>
          </a:p>
        </p:txBody>
      </p:sp>
      <p:sp>
        <p:nvSpPr>
          <p:cNvPr id="14" name="Text Box 24"/>
          <p:cNvSpPr txBox="1">
            <a:spLocks noChangeArrowheads="1"/>
          </p:cNvSpPr>
          <p:nvPr/>
        </p:nvSpPr>
        <p:spPr bwMode="auto">
          <a:xfrm>
            <a:off x="611188" y="3256478"/>
            <a:ext cx="1795462" cy="274638"/>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200" dirty="0"/>
              <a:t>Verwendung im ö.D.</a:t>
            </a:r>
          </a:p>
        </p:txBody>
      </p:sp>
      <p:sp>
        <p:nvSpPr>
          <p:cNvPr id="15" name="Text Box 25"/>
          <p:cNvSpPr txBox="1">
            <a:spLocks noChangeArrowheads="1"/>
          </p:cNvSpPr>
          <p:nvPr/>
        </p:nvSpPr>
        <p:spPr bwMode="auto">
          <a:xfrm>
            <a:off x="611188" y="3727966"/>
            <a:ext cx="1795462" cy="5873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Höchstgrenze </a:t>
            </a:r>
            <a:br>
              <a:rPr lang="de-DE" sz="1200" dirty="0">
                <a:solidFill>
                  <a:schemeClr val="bg1"/>
                </a:solidFill>
              </a:rPr>
            </a:br>
            <a:r>
              <a:rPr lang="de-DE" sz="1200" dirty="0">
                <a:solidFill>
                  <a:schemeClr val="bg1"/>
                </a:solidFill>
              </a:rPr>
              <a:t>100 v. H. der rgf. Dienstbezüge</a:t>
            </a:r>
          </a:p>
        </p:txBody>
      </p:sp>
      <p:sp>
        <p:nvSpPr>
          <p:cNvPr id="16" name="Text Box 28"/>
          <p:cNvSpPr txBox="1">
            <a:spLocks noChangeArrowheads="1"/>
          </p:cNvSpPr>
          <p:nvPr/>
        </p:nvSpPr>
        <p:spPr bwMode="auto">
          <a:xfrm>
            <a:off x="6000750" y="3724792"/>
            <a:ext cx="2628900" cy="2571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z. B. Ablauf der Wahlzeit</a:t>
            </a:r>
          </a:p>
        </p:txBody>
      </p:sp>
      <p:sp>
        <p:nvSpPr>
          <p:cNvPr id="17" name="Text Box 29"/>
          <p:cNvSpPr txBox="1">
            <a:spLocks noChangeArrowheads="1"/>
          </p:cNvSpPr>
          <p:nvPr/>
        </p:nvSpPr>
        <p:spPr bwMode="auto">
          <a:xfrm>
            <a:off x="2992439" y="4351853"/>
            <a:ext cx="2509837" cy="5873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Höchstgrenze</a:t>
            </a:r>
            <a:br>
              <a:rPr lang="de-DE" sz="1200" dirty="0">
                <a:solidFill>
                  <a:schemeClr val="bg1"/>
                </a:solidFill>
              </a:rPr>
            </a:br>
            <a:r>
              <a:rPr lang="de-DE" sz="1200" dirty="0">
                <a:solidFill>
                  <a:schemeClr val="bg1"/>
                </a:solidFill>
              </a:rPr>
              <a:t>71,75 v. H. der rgf. </a:t>
            </a:r>
            <a:br>
              <a:rPr lang="de-DE" sz="1200" dirty="0">
                <a:solidFill>
                  <a:schemeClr val="bg1"/>
                </a:solidFill>
              </a:rPr>
            </a:br>
            <a:r>
              <a:rPr lang="de-DE" sz="1200" dirty="0">
                <a:solidFill>
                  <a:schemeClr val="bg1"/>
                </a:solidFill>
              </a:rPr>
              <a:t>Dienstbezüge + 525,00 €</a:t>
            </a:r>
          </a:p>
        </p:txBody>
      </p:sp>
      <p:sp>
        <p:nvSpPr>
          <p:cNvPr id="18" name="Text Box 30"/>
          <p:cNvSpPr txBox="1">
            <a:spLocks noChangeArrowheads="1"/>
          </p:cNvSpPr>
          <p:nvPr/>
        </p:nvSpPr>
        <p:spPr bwMode="auto">
          <a:xfrm>
            <a:off x="5988050" y="4351853"/>
            <a:ext cx="2628900" cy="4222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Höchstgrenze</a:t>
            </a:r>
            <a:br>
              <a:rPr lang="de-DE" sz="1200" dirty="0">
                <a:solidFill>
                  <a:schemeClr val="bg1"/>
                </a:solidFill>
              </a:rPr>
            </a:br>
            <a:r>
              <a:rPr lang="de-DE" sz="1200" dirty="0">
                <a:solidFill>
                  <a:schemeClr val="bg1"/>
                </a:solidFill>
              </a:rPr>
              <a:t>100 v. H. der rgf. Dienstbezüge</a:t>
            </a:r>
          </a:p>
        </p:txBody>
      </p:sp>
      <p:sp>
        <p:nvSpPr>
          <p:cNvPr id="19" name="Text Box 31"/>
          <p:cNvSpPr txBox="1">
            <a:spLocks noChangeArrowheads="1"/>
          </p:cNvSpPr>
          <p:nvPr/>
        </p:nvSpPr>
        <p:spPr bwMode="auto">
          <a:xfrm>
            <a:off x="542133" y="4489146"/>
            <a:ext cx="2241550" cy="169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de-DE" sz="1200" dirty="0"/>
              <a:t>§ 66 Abs. 9</a:t>
            </a:r>
          </a:p>
          <a:p>
            <a:pPr eaLnBrk="1" hangingPunct="1">
              <a:lnSpc>
                <a:spcPct val="90000"/>
              </a:lnSpc>
              <a:spcBef>
                <a:spcPct val="50000"/>
              </a:spcBef>
            </a:pPr>
            <a:r>
              <a:rPr lang="de-DE" sz="1200" dirty="0"/>
              <a:t>Keine Mindestbelassung</a:t>
            </a:r>
          </a:p>
          <a:p>
            <a:pPr eaLnBrk="1" hangingPunct="1">
              <a:lnSpc>
                <a:spcPct val="90000"/>
              </a:lnSpc>
              <a:spcBef>
                <a:spcPct val="50000"/>
              </a:spcBef>
            </a:pPr>
            <a:r>
              <a:rPr lang="de-DE" sz="1200" dirty="0"/>
              <a:t>Mindestbelassung</a:t>
            </a:r>
            <a:br>
              <a:rPr lang="de-DE" sz="1200" dirty="0"/>
            </a:br>
            <a:r>
              <a:rPr lang="de-DE" sz="1200" dirty="0"/>
              <a:t>20 % nur f. d. Witwe</a:t>
            </a:r>
          </a:p>
          <a:p>
            <a:pPr eaLnBrk="1" hangingPunct="1">
              <a:lnSpc>
                <a:spcPct val="90000"/>
              </a:lnSpc>
              <a:spcBef>
                <a:spcPct val="50000"/>
              </a:spcBef>
            </a:pPr>
            <a:r>
              <a:rPr lang="de-DE" sz="1200" dirty="0"/>
              <a:t>Nach Vollendung der Alters-grenze keine Anrechnung von Verwendungseinkommen bis 31.12.2024</a:t>
            </a:r>
          </a:p>
        </p:txBody>
      </p:sp>
      <p:sp>
        <p:nvSpPr>
          <p:cNvPr id="20" name="Text Box 32"/>
          <p:cNvSpPr txBox="1">
            <a:spLocks noChangeArrowheads="1"/>
          </p:cNvSpPr>
          <p:nvPr/>
        </p:nvSpPr>
        <p:spPr bwMode="auto">
          <a:xfrm>
            <a:off x="2944814" y="4941168"/>
            <a:ext cx="3148012"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de-DE" sz="1200" dirty="0"/>
              <a:t>Kürzung der Versorgungsbezüge, um</a:t>
            </a:r>
            <a:br>
              <a:rPr lang="de-DE" sz="1200" dirty="0"/>
            </a:br>
            <a:r>
              <a:rPr lang="de-DE" sz="1200" dirty="0"/>
              <a:t>50 v. H. des Ruhensbetrages</a:t>
            </a:r>
          </a:p>
          <a:p>
            <a:pPr eaLnBrk="1" hangingPunct="1">
              <a:lnSpc>
                <a:spcPct val="90000"/>
              </a:lnSpc>
              <a:spcBef>
                <a:spcPct val="50000"/>
              </a:spcBef>
            </a:pPr>
            <a:r>
              <a:rPr lang="de-DE" sz="1200" dirty="0"/>
              <a:t>Nach Vollendung der Altersgrenze keine Anrechnung von Erwerbseinkommen außerhalb des öffentlichen Dienstes</a:t>
            </a:r>
          </a:p>
          <a:p>
            <a:pPr eaLnBrk="1" hangingPunct="1">
              <a:lnSpc>
                <a:spcPct val="90000"/>
              </a:lnSpc>
              <a:spcBef>
                <a:spcPct val="50000"/>
              </a:spcBef>
            </a:pPr>
            <a:r>
              <a:rPr lang="de-DE" sz="1200" dirty="0"/>
              <a:t>Mindestbelassung 20 %</a:t>
            </a:r>
          </a:p>
        </p:txBody>
      </p:sp>
      <p:sp>
        <p:nvSpPr>
          <p:cNvPr id="21" name="Text Box 33"/>
          <p:cNvSpPr txBox="1">
            <a:spLocks noChangeArrowheads="1"/>
          </p:cNvSpPr>
          <p:nvPr/>
        </p:nvSpPr>
        <p:spPr bwMode="auto">
          <a:xfrm>
            <a:off x="5919788" y="4931144"/>
            <a:ext cx="3148012"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de-DE" sz="1200" dirty="0"/>
              <a:t>Kürzung der Versorgungsbezüge um </a:t>
            </a:r>
            <a:br>
              <a:rPr lang="de-DE" sz="1200" dirty="0"/>
            </a:br>
            <a:r>
              <a:rPr lang="de-DE" sz="1200" dirty="0"/>
              <a:t>50 % des Ruhensbetrages</a:t>
            </a:r>
          </a:p>
          <a:p>
            <a:pPr eaLnBrk="1" hangingPunct="1">
              <a:lnSpc>
                <a:spcPct val="90000"/>
              </a:lnSpc>
              <a:spcBef>
                <a:spcPct val="50000"/>
              </a:spcBef>
            </a:pPr>
            <a:r>
              <a:rPr lang="de-DE" sz="1200" dirty="0"/>
              <a:t>Nach Vollendung der Altersgrenze keine Anrechnung von Erwerbseinkommen außerhalb des öffentlichen Dienstes</a:t>
            </a:r>
          </a:p>
          <a:p>
            <a:pPr eaLnBrk="1" hangingPunct="1">
              <a:lnSpc>
                <a:spcPct val="90000"/>
              </a:lnSpc>
              <a:spcBef>
                <a:spcPct val="50000"/>
              </a:spcBef>
            </a:pPr>
            <a:r>
              <a:rPr lang="de-DE" sz="1200" dirty="0"/>
              <a:t>Mindestbelassung 20 %</a:t>
            </a:r>
          </a:p>
        </p:txBody>
      </p:sp>
      <p:sp>
        <p:nvSpPr>
          <p:cNvPr id="22" name="Text Box 34"/>
          <p:cNvSpPr txBox="1">
            <a:spLocks noChangeArrowheads="1"/>
          </p:cNvSpPr>
          <p:nvPr/>
        </p:nvSpPr>
        <p:spPr bwMode="auto">
          <a:xfrm>
            <a:off x="179388" y="2056328"/>
            <a:ext cx="4392612" cy="34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600" b="1" dirty="0"/>
              <a:t>1.   § 66 LBeamtVG</a:t>
            </a:r>
            <a:endParaRPr lang="de-DE" sz="1600" dirty="0"/>
          </a:p>
        </p:txBody>
      </p:sp>
      <p:sp>
        <p:nvSpPr>
          <p:cNvPr id="26" name="Text Box 26"/>
          <p:cNvSpPr txBox="1">
            <a:spLocks noChangeArrowheads="1"/>
          </p:cNvSpPr>
          <p:nvPr/>
        </p:nvSpPr>
        <p:spPr bwMode="auto">
          <a:xfrm>
            <a:off x="3005138" y="3256478"/>
            <a:ext cx="5624512" cy="274638"/>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1200" dirty="0"/>
              <a:t>Tätigkeit außerhalb des ö. D. (vor Vollendung der Altersgrenze.)</a:t>
            </a:r>
          </a:p>
        </p:txBody>
      </p:sp>
      <p:sp>
        <p:nvSpPr>
          <p:cNvPr id="27" name="Text Box 27"/>
          <p:cNvSpPr txBox="1">
            <a:spLocks noChangeArrowheads="1"/>
          </p:cNvSpPr>
          <p:nvPr/>
        </p:nvSpPr>
        <p:spPr bwMode="auto">
          <a:xfrm>
            <a:off x="3003550" y="3724791"/>
            <a:ext cx="2509838" cy="4222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de-DE" sz="1200" dirty="0">
                <a:solidFill>
                  <a:schemeClr val="bg1"/>
                </a:solidFill>
              </a:rPr>
              <a:t>Dienstunfähigkeit/</a:t>
            </a:r>
            <a:br>
              <a:rPr lang="de-DE" sz="1200" dirty="0">
                <a:solidFill>
                  <a:schemeClr val="bg1"/>
                </a:solidFill>
              </a:rPr>
            </a:br>
            <a:r>
              <a:rPr lang="de-DE" sz="1200" dirty="0">
                <a:solidFill>
                  <a:schemeClr val="bg1"/>
                </a:solidFill>
              </a:rPr>
              <a:t>Schwerbehinderung</a:t>
            </a:r>
          </a:p>
        </p:txBody>
      </p:sp>
    </p:spTree>
    <p:extLst>
      <p:ext uri="{BB962C8B-B14F-4D97-AF65-F5344CB8AC3E}">
        <p14:creationId xmlns:p14="http://schemas.microsoft.com/office/powerpoint/2010/main" val="2712280624"/>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53</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46183"/>
            <a:ext cx="4964799" cy="2468468"/>
          </a:xfrm>
          <a:prstGeom prst="rect">
            <a:avLst/>
          </a:prstGeom>
        </p:spPr>
      </p:pic>
      <p:sp>
        <p:nvSpPr>
          <p:cNvPr id="5" name="Rectangle 2"/>
          <p:cNvSpPr txBox="1">
            <a:spLocks noChangeArrowheads="1"/>
          </p:cNvSpPr>
          <p:nvPr/>
        </p:nvSpPr>
        <p:spPr>
          <a:xfrm rot="60000">
            <a:off x="461553"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7"/>
          <p:cNvSpPr txBox="1">
            <a:spLocks noChangeArrowheads="1"/>
          </p:cNvSpPr>
          <p:nvPr/>
        </p:nvSpPr>
        <p:spPr bwMode="auto">
          <a:xfrm>
            <a:off x="488950" y="3381249"/>
            <a:ext cx="8524639" cy="251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09638" eaLnBrk="0" hangingPunct="0">
              <a:tabLst>
                <a:tab pos="0" algn="l"/>
                <a:tab pos="3048000" algn="l"/>
                <a:tab pos="5651500" algn="ctr"/>
                <a:tab pos="7086600" algn="r"/>
                <a:tab pos="8432800" algn="r"/>
              </a:tabLst>
              <a:defRPr>
                <a:solidFill>
                  <a:schemeClr val="tx1"/>
                </a:solidFill>
                <a:latin typeface="Arial" charset="0"/>
              </a:defRPr>
            </a:lvl1pPr>
            <a:lvl2pPr marL="742950" indent="-285750" defTabSz="909638" eaLnBrk="0" hangingPunct="0">
              <a:tabLst>
                <a:tab pos="0" algn="l"/>
                <a:tab pos="3048000" algn="l"/>
                <a:tab pos="5651500" algn="ctr"/>
                <a:tab pos="7086600" algn="r"/>
                <a:tab pos="8432800" algn="r"/>
              </a:tabLst>
              <a:defRPr>
                <a:solidFill>
                  <a:schemeClr val="tx1"/>
                </a:solidFill>
                <a:latin typeface="Arial" charset="0"/>
              </a:defRPr>
            </a:lvl2pPr>
            <a:lvl3pPr marL="1143000" indent="-228600" defTabSz="909638" eaLnBrk="0" hangingPunct="0">
              <a:tabLst>
                <a:tab pos="0" algn="l"/>
                <a:tab pos="3048000" algn="l"/>
                <a:tab pos="5651500" algn="ctr"/>
                <a:tab pos="7086600" algn="r"/>
                <a:tab pos="8432800" algn="r"/>
              </a:tabLst>
              <a:defRPr>
                <a:solidFill>
                  <a:schemeClr val="tx1"/>
                </a:solidFill>
                <a:latin typeface="Arial" charset="0"/>
              </a:defRPr>
            </a:lvl3pPr>
            <a:lvl4pPr marL="1600200" indent="-228600" defTabSz="909638" eaLnBrk="0" hangingPunct="0">
              <a:tabLst>
                <a:tab pos="0" algn="l"/>
                <a:tab pos="3048000" algn="l"/>
                <a:tab pos="5651500" algn="ctr"/>
                <a:tab pos="7086600" algn="r"/>
                <a:tab pos="8432800" algn="r"/>
              </a:tabLst>
              <a:defRPr>
                <a:solidFill>
                  <a:schemeClr val="tx1"/>
                </a:solidFill>
                <a:latin typeface="Arial" charset="0"/>
              </a:defRPr>
            </a:lvl4pPr>
            <a:lvl5pPr marL="2057400" indent="-228600" defTabSz="909638" eaLnBrk="0" hangingPunct="0">
              <a:tabLst>
                <a:tab pos="0" algn="l"/>
                <a:tab pos="3048000" algn="l"/>
                <a:tab pos="5651500" algn="ctr"/>
                <a:tab pos="7086600" algn="r"/>
                <a:tab pos="8432800" algn="r"/>
              </a:tabLst>
              <a:defRPr>
                <a:solidFill>
                  <a:schemeClr val="tx1"/>
                </a:solidFill>
                <a:latin typeface="Arial" charset="0"/>
              </a:defRPr>
            </a:lvl5pPr>
            <a:lvl6pPr marL="25146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6pPr>
            <a:lvl7pPr marL="29718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7pPr>
            <a:lvl8pPr marL="34290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8pPr>
            <a:lvl9pPr marL="3886200" indent="-228600" defTabSz="909638" eaLnBrk="0" fontAlgn="base" hangingPunct="0">
              <a:spcBef>
                <a:spcPct val="0"/>
              </a:spcBef>
              <a:spcAft>
                <a:spcPct val="0"/>
              </a:spcAft>
              <a:tabLst>
                <a:tab pos="0" algn="l"/>
                <a:tab pos="3048000" algn="l"/>
                <a:tab pos="5651500" algn="ctr"/>
                <a:tab pos="7086600" algn="r"/>
                <a:tab pos="8432800" algn="r"/>
              </a:tabLst>
              <a:defRPr>
                <a:solidFill>
                  <a:schemeClr val="tx1"/>
                </a:solidFill>
                <a:latin typeface="Arial" charset="0"/>
              </a:defRPr>
            </a:lvl9pPr>
          </a:lstStyle>
          <a:p>
            <a:pPr eaLnBrk="1" hangingPunct="1">
              <a:lnSpc>
                <a:spcPct val="110000"/>
              </a:lnSpc>
            </a:pPr>
            <a:r>
              <a:rPr lang="de-DE" sz="2000" dirty="0">
                <a:cs typeface="Arial" charset="0"/>
              </a:rPr>
              <a:t>Kreisdirektor geb. am: 18.05.1956</a:t>
            </a:r>
          </a:p>
          <a:p>
            <a:pPr eaLnBrk="1" hangingPunct="1">
              <a:lnSpc>
                <a:spcPct val="110000"/>
              </a:lnSpc>
            </a:pPr>
            <a:endParaRPr lang="de-DE" sz="2000" dirty="0">
              <a:cs typeface="Arial" charset="0"/>
            </a:endParaRPr>
          </a:p>
          <a:p>
            <a:pPr eaLnBrk="1" hangingPunct="1">
              <a:lnSpc>
                <a:spcPct val="110000"/>
              </a:lnSpc>
              <a:tabLst>
                <a:tab pos="0" algn="l"/>
                <a:tab pos="2603179" algn="l"/>
                <a:tab pos="5650804" algn="ctr"/>
                <a:tab pos="7085727" algn="r"/>
                <a:tab pos="8431761" algn="r"/>
              </a:tabLst>
            </a:pPr>
            <a:r>
              <a:rPr lang="de-DE" sz="2000" dirty="0">
                <a:cs typeface="Arial" charset="0"/>
              </a:rPr>
              <a:t>Wartezeit 	=	Ruhegehaltfähige Dienstzeit</a:t>
            </a:r>
          </a:p>
          <a:p>
            <a:pPr eaLnBrk="1" hangingPunct="1">
              <a:lnSpc>
                <a:spcPct val="110000"/>
              </a:lnSpc>
            </a:pPr>
            <a:r>
              <a:rPr lang="de-DE" dirty="0">
                <a:cs typeface="Arial" charset="0"/>
              </a:rPr>
              <a:t>§ 8 </a:t>
            </a:r>
            <a:r>
              <a:rPr lang="de-DE" dirty="0" err="1">
                <a:cs typeface="Arial" charset="0"/>
              </a:rPr>
              <a:t>LBeamtVG</a:t>
            </a:r>
            <a:r>
              <a:rPr lang="de-DE" dirty="0">
                <a:cs typeface="Arial" charset="0"/>
              </a:rPr>
              <a:t>                  01.08.1975 – 31.01.1977	                  1 Jahr	        184 Tage</a:t>
            </a:r>
          </a:p>
          <a:p>
            <a:pPr eaLnBrk="1" hangingPunct="1">
              <a:lnSpc>
                <a:spcPct val="110000"/>
              </a:lnSpc>
              <a:tabLst>
                <a:tab pos="0" algn="l"/>
                <a:tab pos="2603179" algn="l"/>
                <a:tab pos="5650804" algn="ctr"/>
                <a:tab pos="7085727" algn="r"/>
                <a:tab pos="8431761" algn="r"/>
              </a:tabLst>
            </a:pPr>
            <a:r>
              <a:rPr lang="de-DE" dirty="0">
                <a:cs typeface="Arial" charset="0"/>
              </a:rPr>
              <a:t>§ 81 Abs. 8 LBeamtVG	01.08.1975 – 31.03.2014	hö	4 Jahre	--- Tage</a:t>
            </a:r>
          </a:p>
          <a:p>
            <a:pPr eaLnBrk="1" hangingPunct="1">
              <a:lnSpc>
                <a:spcPct val="110000"/>
              </a:lnSpc>
              <a:tabLst>
                <a:tab pos="0" algn="l"/>
                <a:tab pos="2603179" algn="l"/>
                <a:tab pos="5650804" algn="ctr"/>
                <a:tab pos="7085727" algn="r"/>
                <a:tab pos="8431761" algn="r"/>
              </a:tabLst>
            </a:pPr>
            <a:r>
              <a:rPr lang="de-DE" dirty="0">
                <a:cs typeface="Arial" charset="0"/>
              </a:rPr>
              <a:t>§ 6 LBeamtVG	01.04.2014 – 31.03.2022	=	</a:t>
            </a:r>
            <a:r>
              <a:rPr lang="de-DE" u="sng" dirty="0">
                <a:cs typeface="Arial" charset="0"/>
              </a:rPr>
              <a:t>8 Jahre	--- Tage</a:t>
            </a:r>
          </a:p>
          <a:p>
            <a:pPr eaLnBrk="1" hangingPunct="1">
              <a:lnSpc>
                <a:spcPct val="110000"/>
              </a:lnSpc>
              <a:tabLst>
                <a:tab pos="0" algn="l"/>
                <a:tab pos="2764536" algn="l"/>
                <a:tab pos="5529072" algn="r"/>
                <a:tab pos="7648550" algn="r"/>
              </a:tabLst>
            </a:pPr>
            <a:r>
              <a:rPr lang="de-DE" dirty="0">
                <a:cs typeface="Arial" charset="0"/>
              </a:rPr>
              <a:t>			                                                      13 Jahre      	</a:t>
            </a:r>
            <a:r>
              <a:rPr lang="de-DE" dirty="0">
                <a:solidFill>
                  <a:srgbClr val="FF0000"/>
                </a:solidFill>
                <a:cs typeface="Arial" charset="0"/>
              </a:rPr>
              <a:t> </a:t>
            </a:r>
            <a:r>
              <a:rPr lang="de-DE" dirty="0">
                <a:cs typeface="Arial" charset="0"/>
              </a:rPr>
              <a:t>184</a:t>
            </a:r>
            <a:r>
              <a:rPr lang="de-DE" dirty="0">
                <a:solidFill>
                  <a:srgbClr val="FF0000"/>
                </a:solidFill>
                <a:cs typeface="Arial" charset="0"/>
              </a:rPr>
              <a:t> </a:t>
            </a:r>
            <a:r>
              <a:rPr lang="de-DE" dirty="0">
                <a:cs typeface="Arial" charset="0"/>
              </a:rPr>
              <a:t>Tage</a:t>
            </a:r>
          </a:p>
          <a:p>
            <a:pPr eaLnBrk="1" hangingPunct="1">
              <a:lnSpc>
                <a:spcPct val="110000"/>
              </a:lnSpc>
              <a:tabLst>
                <a:tab pos="0" algn="l"/>
                <a:tab pos="2764536" algn="l"/>
                <a:tab pos="5529072" algn="r"/>
                <a:tab pos="7648550" algn="r"/>
              </a:tabLst>
            </a:pPr>
            <a:r>
              <a:rPr lang="de-DE" dirty="0">
                <a:cs typeface="Arial" charset="0"/>
              </a:rPr>
              <a:t>			  	= 13,51 Jahre</a:t>
            </a:r>
          </a:p>
        </p:txBody>
      </p:sp>
      <p:sp>
        <p:nvSpPr>
          <p:cNvPr id="7" name="Text Box 34"/>
          <p:cNvSpPr txBox="1">
            <a:spLocks noChangeArrowheads="1"/>
          </p:cNvSpPr>
          <p:nvPr/>
        </p:nvSpPr>
        <p:spPr bwMode="auto">
          <a:xfrm>
            <a:off x="419100" y="2511298"/>
            <a:ext cx="8343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a:t>2.   Das Zusammentreffen von Mindestversorgung und Rente</a:t>
            </a:r>
            <a:endParaRPr lang="de-DE" sz="2000" dirty="0"/>
          </a:p>
        </p:txBody>
      </p:sp>
    </p:spTree>
    <p:extLst>
      <p:ext uri="{BB962C8B-B14F-4D97-AF65-F5344CB8AC3E}">
        <p14:creationId xmlns:p14="http://schemas.microsoft.com/office/powerpoint/2010/main" val="67420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54</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43" y="46183"/>
            <a:ext cx="4964799" cy="2468468"/>
          </a:xfrm>
          <a:prstGeom prst="rect">
            <a:avLst/>
          </a:prstGeom>
        </p:spPr>
      </p:pic>
      <p:sp>
        <p:nvSpPr>
          <p:cNvPr id="5" name="Rectangle 2"/>
          <p:cNvSpPr txBox="1">
            <a:spLocks noChangeArrowheads="1"/>
          </p:cNvSpPr>
          <p:nvPr/>
        </p:nvSpPr>
        <p:spPr>
          <a:xfrm rot="60000">
            <a:off x="503962"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5"/>
          <p:cNvSpPr txBox="1">
            <a:spLocks noChangeArrowheads="1"/>
          </p:cNvSpPr>
          <p:nvPr/>
        </p:nvSpPr>
        <p:spPr bwMode="auto">
          <a:xfrm>
            <a:off x="568763" y="2348880"/>
            <a:ext cx="82661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u="sng" dirty="0"/>
              <a:t>Ruhegehalt:</a:t>
            </a:r>
          </a:p>
          <a:p>
            <a:pPr eaLnBrk="1" hangingPunct="1">
              <a:lnSpc>
                <a:spcPct val="110000"/>
              </a:lnSpc>
            </a:pPr>
            <a:endParaRPr lang="en-US" sz="2000" u="sng" dirty="0"/>
          </a:p>
          <a:p>
            <a:pPr eaLnBrk="1" hangingPunct="1">
              <a:lnSpc>
                <a:spcPct val="110000"/>
              </a:lnSpc>
            </a:pPr>
            <a:r>
              <a:rPr lang="en-US" sz="2000" dirty="0"/>
              <a:t>Bei 13,51 ruhegehaltfähigen Jahren ist die Mindestversorgung in Höhe von 35 v. H. der ruhegehaltfähigen Dienstbezüge zu zahlen.</a:t>
            </a:r>
          </a:p>
        </p:txBody>
      </p:sp>
      <p:sp>
        <p:nvSpPr>
          <p:cNvPr id="7" name="Textfeld 7"/>
          <p:cNvSpPr txBox="1">
            <a:spLocks noChangeArrowheads="1"/>
          </p:cNvSpPr>
          <p:nvPr/>
        </p:nvSpPr>
        <p:spPr bwMode="auto">
          <a:xfrm>
            <a:off x="468390" y="4003601"/>
            <a:ext cx="84232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5295900" algn="r"/>
              </a:tabLst>
              <a:defRPr>
                <a:solidFill>
                  <a:schemeClr val="tx1"/>
                </a:solidFill>
                <a:latin typeface="Arial" charset="0"/>
              </a:defRPr>
            </a:lvl1pPr>
            <a:lvl2pPr marL="742950" indent="-285750" defTabSz="909638" eaLnBrk="0" hangingPunct="0">
              <a:tabLst>
                <a:tab pos="533400" algn="l"/>
                <a:tab pos="5295900" algn="r"/>
              </a:tabLst>
              <a:defRPr>
                <a:solidFill>
                  <a:schemeClr val="tx1"/>
                </a:solidFill>
                <a:latin typeface="Arial" charset="0"/>
              </a:defRPr>
            </a:lvl2pPr>
            <a:lvl3pPr marL="1143000" indent="-228600" defTabSz="909638" eaLnBrk="0" hangingPunct="0">
              <a:tabLst>
                <a:tab pos="533400" algn="l"/>
                <a:tab pos="5295900" algn="r"/>
              </a:tabLst>
              <a:defRPr>
                <a:solidFill>
                  <a:schemeClr val="tx1"/>
                </a:solidFill>
                <a:latin typeface="Arial" charset="0"/>
              </a:defRPr>
            </a:lvl3pPr>
            <a:lvl4pPr marL="1600200" indent="-228600" defTabSz="909638" eaLnBrk="0" hangingPunct="0">
              <a:tabLst>
                <a:tab pos="533400" algn="l"/>
                <a:tab pos="5295900" algn="r"/>
              </a:tabLst>
              <a:defRPr>
                <a:solidFill>
                  <a:schemeClr val="tx1"/>
                </a:solidFill>
                <a:latin typeface="Arial" charset="0"/>
              </a:defRPr>
            </a:lvl4pPr>
            <a:lvl5pPr marL="2057400" indent="-228600" defTabSz="909638" eaLnBrk="0" hangingPunct="0">
              <a:tabLst>
                <a:tab pos="533400" algn="l"/>
                <a:tab pos="5295900" algn="r"/>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Lst>
              <a:defRPr>
                <a:solidFill>
                  <a:schemeClr val="tx1"/>
                </a:solidFill>
                <a:latin typeface="Arial" charset="0"/>
              </a:defRPr>
            </a:lvl9pPr>
          </a:lstStyle>
          <a:p>
            <a:pPr eaLnBrk="1" hangingPunct="1">
              <a:lnSpc>
                <a:spcPct val="110000"/>
              </a:lnSpc>
            </a:pPr>
            <a:r>
              <a:rPr lang="de-DE" sz="2000" dirty="0">
                <a:cs typeface="Arial" charset="0"/>
              </a:rPr>
              <a:t>	Grundgehalt B 4	9.158,52 €</a:t>
            </a:r>
          </a:p>
          <a:p>
            <a:pPr eaLnBrk="1" hangingPunct="1">
              <a:lnSpc>
                <a:spcPct val="110000"/>
              </a:lnSpc>
            </a:pPr>
            <a:r>
              <a:rPr lang="de-DE" sz="2000" dirty="0">
                <a:cs typeface="Arial" charset="0"/>
              </a:rPr>
              <a:t>	Familienzuschlag	   </a:t>
            </a:r>
            <a:r>
              <a:rPr lang="de-DE" sz="2000" u="sng" dirty="0">
                <a:cs typeface="Arial" charset="0"/>
              </a:rPr>
              <a:t>   152,68 €</a:t>
            </a:r>
          </a:p>
          <a:p>
            <a:pPr eaLnBrk="1" hangingPunct="1">
              <a:lnSpc>
                <a:spcPct val="110000"/>
              </a:lnSpc>
            </a:pPr>
            <a:r>
              <a:rPr lang="de-DE" sz="2000" dirty="0">
                <a:cs typeface="Arial" charset="0"/>
              </a:rPr>
              <a:t>	zusammen	9.311,20 €</a:t>
            </a:r>
          </a:p>
          <a:p>
            <a:pPr eaLnBrk="1" hangingPunct="1">
              <a:lnSpc>
                <a:spcPct val="110000"/>
              </a:lnSpc>
            </a:pPr>
            <a:r>
              <a:rPr lang="de-DE" sz="2000" dirty="0">
                <a:cs typeface="Arial" charset="0"/>
              </a:rPr>
              <a:t>	Einbaufaktor 0,99349	9.250,58 €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	Ruhegehalt 35 v. H.	</a:t>
            </a:r>
            <a:r>
              <a:rPr lang="de-DE" sz="2000" b="1" dirty="0">
                <a:cs typeface="Arial" charset="0"/>
              </a:rPr>
              <a:t>3.237,70 €</a:t>
            </a:r>
            <a:endParaRPr lang="de-DE" b="1" dirty="0">
              <a:cs typeface="Arial" charset="0"/>
            </a:endParaRPr>
          </a:p>
        </p:txBody>
      </p:sp>
      <p:sp>
        <p:nvSpPr>
          <p:cNvPr id="2" name="Textfeld 1">
            <a:extLst>
              <a:ext uri="{FF2B5EF4-FFF2-40B4-BE49-F238E27FC236}">
                <a16:creationId xmlns:a16="http://schemas.microsoft.com/office/drawing/2014/main" id="{E2261264-B002-4BB1-B300-86678E954722}"/>
              </a:ext>
            </a:extLst>
          </p:cNvPr>
          <p:cNvSpPr txBox="1"/>
          <p:nvPr/>
        </p:nvSpPr>
        <p:spPr>
          <a:xfrm>
            <a:off x="5868144" y="1484784"/>
            <a:ext cx="2088232" cy="646331"/>
          </a:xfrm>
          <a:prstGeom prst="rect">
            <a:avLst/>
          </a:prstGeom>
          <a:noFill/>
        </p:spPr>
        <p:txBody>
          <a:bodyPr wrap="square" rtlCol="0">
            <a:spAutoFit/>
          </a:bodyPr>
          <a:lstStyle/>
          <a:p>
            <a:r>
              <a:rPr lang="de-DE" dirty="0"/>
              <a:t>Besoldungstabelle 01.12.2022</a:t>
            </a:r>
          </a:p>
        </p:txBody>
      </p:sp>
    </p:spTree>
    <p:extLst>
      <p:ext uri="{BB962C8B-B14F-4D97-AF65-F5344CB8AC3E}">
        <p14:creationId xmlns:p14="http://schemas.microsoft.com/office/powerpoint/2010/main" val="1879805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55</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 y="46183"/>
            <a:ext cx="4964799" cy="2468468"/>
          </a:xfrm>
          <a:prstGeom prst="rect">
            <a:avLst/>
          </a:prstGeom>
        </p:spPr>
      </p:pic>
      <p:sp>
        <p:nvSpPr>
          <p:cNvPr id="5" name="Rectangle 2"/>
          <p:cNvSpPr txBox="1">
            <a:spLocks noChangeArrowheads="1"/>
          </p:cNvSpPr>
          <p:nvPr/>
        </p:nvSpPr>
        <p:spPr>
          <a:xfrm rot="60000">
            <a:off x="461553"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a:t>
            </a:r>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Ruhensregelungen</a:t>
            </a:r>
          </a:p>
        </p:txBody>
      </p:sp>
      <p:sp>
        <p:nvSpPr>
          <p:cNvPr id="6" name="Textfeld 7"/>
          <p:cNvSpPr txBox="1">
            <a:spLocks noChangeArrowheads="1"/>
          </p:cNvSpPr>
          <p:nvPr/>
        </p:nvSpPr>
        <p:spPr bwMode="auto">
          <a:xfrm>
            <a:off x="508661" y="2384029"/>
            <a:ext cx="8266112" cy="31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Der </a:t>
            </a:r>
            <a:r>
              <a:rPr lang="en-US" sz="2000" dirty="0" err="1"/>
              <a:t>Kreisdirektor</a:t>
            </a:r>
            <a:r>
              <a:rPr lang="en-US" sz="2000" dirty="0"/>
              <a:t> hat auch einen Anspruch auf die gesetzliche Rente</a:t>
            </a:r>
          </a:p>
        </p:txBody>
      </p:sp>
      <p:sp>
        <p:nvSpPr>
          <p:cNvPr id="7" name="Textfeld 7"/>
          <p:cNvSpPr txBox="1">
            <a:spLocks noChangeArrowheads="1"/>
          </p:cNvSpPr>
          <p:nvPr/>
        </p:nvSpPr>
        <p:spPr bwMode="auto">
          <a:xfrm>
            <a:off x="435637" y="3165079"/>
            <a:ext cx="8264525" cy="31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algn="ctr" eaLnBrk="1" hangingPunct="1">
              <a:lnSpc>
                <a:spcPct val="110000"/>
              </a:lnSpc>
            </a:pPr>
            <a:r>
              <a:rPr lang="en-US" sz="2000" dirty="0"/>
              <a:t>2.200,00 Euro</a:t>
            </a:r>
          </a:p>
        </p:txBody>
      </p:sp>
      <p:sp>
        <p:nvSpPr>
          <p:cNvPr id="8" name="Textfeld 7"/>
          <p:cNvSpPr txBox="1">
            <a:spLocks noChangeArrowheads="1"/>
          </p:cNvSpPr>
          <p:nvPr/>
        </p:nvSpPr>
        <p:spPr bwMode="auto">
          <a:xfrm>
            <a:off x="551523" y="4028679"/>
            <a:ext cx="82661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 68 LBeamtVG schreibt vor, dass die Summe aus Rente und Ver-sorgung eine gewisse Höchstgrenze nicht übersteigen darf.</a:t>
            </a:r>
          </a:p>
          <a:p>
            <a:pPr eaLnBrk="1" hangingPunct="1">
              <a:lnSpc>
                <a:spcPct val="110000"/>
              </a:lnSpc>
            </a:pPr>
            <a:endParaRPr lang="en-US" sz="2000" dirty="0"/>
          </a:p>
          <a:p>
            <a:pPr eaLnBrk="1" hangingPunct="1">
              <a:lnSpc>
                <a:spcPct val="110000"/>
              </a:lnSpc>
            </a:pPr>
            <a:r>
              <a:rPr lang="en-US" sz="2000" dirty="0"/>
              <a:t>Die Höchstgrenze ist definiert auf die Versorgung, die ein Beamter höchstens erhalten könnte, wenn er sein ganzes Berufsleben Beamter gewesen wäre.</a:t>
            </a:r>
          </a:p>
        </p:txBody>
      </p:sp>
    </p:spTree>
    <p:extLst>
      <p:ext uri="{BB962C8B-B14F-4D97-AF65-F5344CB8AC3E}">
        <p14:creationId xmlns:p14="http://schemas.microsoft.com/office/powerpoint/2010/main" val="3175581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 y="-228396"/>
            <a:ext cx="4964129" cy="2468135"/>
          </a:xfrm>
          <a:prstGeom prst="rect">
            <a:avLst/>
          </a:prstGeom>
        </p:spPr>
      </p:pic>
      <p:sp>
        <p:nvSpPr>
          <p:cNvPr id="5" name="Rectangle 2"/>
          <p:cNvSpPr txBox="1">
            <a:spLocks noChangeArrowheads="1"/>
          </p:cNvSpPr>
          <p:nvPr/>
        </p:nvSpPr>
        <p:spPr>
          <a:xfrm rot="60000">
            <a:off x="461553" y="858294"/>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5"/>
          <p:cNvSpPr txBox="1">
            <a:spLocks noChangeArrowheads="1"/>
          </p:cNvSpPr>
          <p:nvPr/>
        </p:nvSpPr>
        <p:spPr bwMode="auto">
          <a:xfrm>
            <a:off x="524996" y="2122787"/>
            <a:ext cx="8423275"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5295900" algn="r"/>
                <a:tab pos="8077200" algn="l"/>
              </a:tabLst>
              <a:defRPr>
                <a:solidFill>
                  <a:schemeClr val="tx1"/>
                </a:solidFill>
                <a:latin typeface="Arial" charset="0"/>
              </a:defRPr>
            </a:lvl1pPr>
            <a:lvl2pPr marL="742950" indent="-285750" defTabSz="909638" eaLnBrk="0" hangingPunct="0">
              <a:tabLst>
                <a:tab pos="533400" algn="l"/>
                <a:tab pos="5295900" algn="r"/>
                <a:tab pos="8077200" algn="l"/>
              </a:tabLst>
              <a:defRPr>
                <a:solidFill>
                  <a:schemeClr val="tx1"/>
                </a:solidFill>
                <a:latin typeface="Arial" charset="0"/>
              </a:defRPr>
            </a:lvl2pPr>
            <a:lvl3pPr marL="1143000" indent="-228600" defTabSz="909638" eaLnBrk="0" hangingPunct="0">
              <a:tabLst>
                <a:tab pos="533400" algn="l"/>
                <a:tab pos="5295900" algn="r"/>
                <a:tab pos="8077200" algn="l"/>
              </a:tabLst>
              <a:defRPr>
                <a:solidFill>
                  <a:schemeClr val="tx1"/>
                </a:solidFill>
                <a:latin typeface="Arial" charset="0"/>
              </a:defRPr>
            </a:lvl3pPr>
            <a:lvl4pPr marL="1600200" indent="-228600" defTabSz="909638" eaLnBrk="0" hangingPunct="0">
              <a:tabLst>
                <a:tab pos="533400" algn="l"/>
                <a:tab pos="5295900" algn="r"/>
                <a:tab pos="8077200" algn="l"/>
              </a:tabLst>
              <a:defRPr>
                <a:solidFill>
                  <a:schemeClr val="tx1"/>
                </a:solidFill>
                <a:latin typeface="Arial" charset="0"/>
              </a:defRPr>
            </a:lvl4pPr>
            <a:lvl5pPr marL="2057400" indent="-228600" defTabSz="909638" eaLnBrk="0" hangingPunct="0">
              <a:tabLst>
                <a:tab pos="533400" algn="l"/>
                <a:tab pos="5295900" algn="r"/>
                <a:tab pos="8077200" algn="l"/>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 pos="8077200" algn="l"/>
              </a:tabLst>
              <a:defRPr>
                <a:solidFill>
                  <a:schemeClr val="tx1"/>
                </a:solidFill>
                <a:latin typeface="Arial" charset="0"/>
              </a:defRPr>
            </a:lvl9pPr>
          </a:lstStyle>
          <a:p>
            <a:pPr eaLnBrk="1" hangingPunct="1">
              <a:lnSpc>
                <a:spcPct val="110000"/>
              </a:lnSpc>
            </a:pPr>
            <a:r>
              <a:rPr lang="de-DE" sz="2000" dirty="0">
                <a:cs typeface="Arial" charset="0"/>
              </a:rPr>
              <a:t>Das wären hier:	9.250,58 €</a:t>
            </a:r>
          </a:p>
          <a:p>
            <a:pPr eaLnBrk="1" hangingPunct="1">
              <a:lnSpc>
                <a:spcPct val="110000"/>
              </a:lnSpc>
            </a:pPr>
            <a:r>
              <a:rPr lang="de-DE" sz="2000" dirty="0">
                <a:cs typeface="Arial" charset="0"/>
              </a:rPr>
              <a:t>x 71,75 v.H	   6.637,29 €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Die Summe aus</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Rente	2.200,00 €</a:t>
            </a:r>
          </a:p>
          <a:p>
            <a:pPr eaLnBrk="1" hangingPunct="1">
              <a:lnSpc>
                <a:spcPct val="110000"/>
              </a:lnSpc>
            </a:pPr>
            <a:r>
              <a:rPr lang="de-DE" sz="2000" dirty="0">
                <a:cs typeface="Arial" charset="0"/>
              </a:rPr>
              <a:t>Ruhegehalt	</a:t>
            </a:r>
            <a:r>
              <a:rPr lang="de-DE" sz="2000" b="1" dirty="0">
                <a:cs typeface="Arial" charset="0"/>
              </a:rPr>
              <a:t> 3.237,70 </a:t>
            </a:r>
            <a:r>
              <a:rPr lang="de-DE" sz="2000" dirty="0">
                <a:cs typeface="Arial" charset="0"/>
              </a:rPr>
              <a:t>€</a:t>
            </a:r>
          </a:p>
          <a:p>
            <a:pPr eaLnBrk="1" hangingPunct="1">
              <a:lnSpc>
                <a:spcPct val="110000"/>
              </a:lnSpc>
            </a:pPr>
            <a:r>
              <a:rPr lang="de-DE" sz="2000" dirty="0">
                <a:cs typeface="Arial" charset="0"/>
              </a:rPr>
              <a:t>		5.437,70 €</a:t>
            </a:r>
          </a:p>
          <a:p>
            <a:pPr eaLnBrk="1" hangingPunct="1">
              <a:lnSpc>
                <a:spcPct val="110000"/>
              </a:lnSpc>
            </a:pPr>
            <a:endParaRPr lang="de-DE" sz="2000" dirty="0">
              <a:cs typeface="Arial" charset="0"/>
            </a:endParaRPr>
          </a:p>
          <a:p>
            <a:pPr eaLnBrk="1" hangingPunct="1">
              <a:lnSpc>
                <a:spcPct val="110000"/>
              </a:lnSpc>
            </a:pPr>
            <a:r>
              <a:rPr lang="de-DE" sz="2000" dirty="0">
                <a:cs typeface="Arial" charset="0"/>
              </a:rPr>
              <a:t>erreicht die Höchstgrenze nicht!</a:t>
            </a:r>
          </a:p>
          <a:p>
            <a:pPr eaLnBrk="1" hangingPunct="1">
              <a:lnSpc>
                <a:spcPct val="110000"/>
              </a:lnSpc>
            </a:pPr>
            <a:br>
              <a:rPr lang="de-DE" sz="2000" b="1" dirty="0">
                <a:cs typeface="Arial" charset="0"/>
              </a:rPr>
            </a:br>
            <a:r>
              <a:rPr lang="de-DE" sz="2000" b="1" dirty="0">
                <a:cs typeface="Arial" charset="0"/>
              </a:rPr>
              <a:t>Folge</a:t>
            </a:r>
            <a:r>
              <a:rPr lang="de-DE" sz="2000" dirty="0">
                <a:cs typeface="Arial" charset="0"/>
              </a:rPr>
              <a:t>	         </a:t>
            </a:r>
            <a:r>
              <a:rPr lang="de-DE" sz="2000" b="1" dirty="0">
                <a:cs typeface="Arial" charset="0"/>
              </a:rPr>
              <a:t>keine Kürzung des Ruhegehaltes</a:t>
            </a:r>
          </a:p>
        </p:txBody>
      </p:sp>
      <p:sp>
        <p:nvSpPr>
          <p:cNvPr id="7" name="Gestreifter Pfeil nach rechts 6"/>
          <p:cNvSpPr/>
          <p:nvPr/>
        </p:nvSpPr>
        <p:spPr>
          <a:xfrm>
            <a:off x="1306125" y="5845493"/>
            <a:ext cx="388938" cy="241300"/>
          </a:xfrm>
          <a:prstGeom prst="strip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de-DE" dirty="0"/>
          </a:p>
        </p:txBody>
      </p:sp>
    </p:spTree>
    <p:extLst>
      <p:ext uri="{BB962C8B-B14F-4D97-AF65-F5344CB8AC3E}">
        <p14:creationId xmlns:p14="http://schemas.microsoft.com/office/powerpoint/2010/main" val="161733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57</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46183"/>
            <a:ext cx="4964799" cy="2468468"/>
          </a:xfrm>
          <a:prstGeom prst="rect">
            <a:avLst/>
          </a:prstGeom>
        </p:spPr>
      </p:pic>
      <p:sp>
        <p:nvSpPr>
          <p:cNvPr id="5" name="Rectangle 2"/>
          <p:cNvSpPr txBox="1">
            <a:spLocks noChangeArrowheads="1"/>
          </p:cNvSpPr>
          <p:nvPr/>
        </p:nvSpPr>
        <p:spPr>
          <a:xfrm rot="60000">
            <a:off x="461553" y="1133206"/>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7"/>
          <p:cNvSpPr txBox="1">
            <a:spLocks noChangeArrowheads="1"/>
          </p:cNvSpPr>
          <p:nvPr/>
        </p:nvSpPr>
        <p:spPr bwMode="auto">
          <a:xfrm>
            <a:off x="354013" y="3459164"/>
            <a:ext cx="8266112" cy="6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algn="ctr" eaLnBrk="1" hangingPunct="1">
              <a:lnSpc>
                <a:spcPct val="110000"/>
              </a:lnSpc>
            </a:pPr>
            <a:r>
              <a:rPr lang="en-US" sz="4000" b="1" dirty="0"/>
              <a:t>ABER</a:t>
            </a:r>
          </a:p>
        </p:txBody>
      </p:sp>
    </p:spTree>
    <p:extLst>
      <p:ext uri="{BB962C8B-B14F-4D97-AF65-F5344CB8AC3E}">
        <p14:creationId xmlns:p14="http://schemas.microsoft.com/office/powerpoint/2010/main" val="4078106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58</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294089"/>
            <a:ext cx="4964799" cy="2468468"/>
          </a:xfrm>
          <a:prstGeom prst="rect">
            <a:avLst/>
          </a:prstGeom>
        </p:spPr>
      </p:pic>
      <p:sp>
        <p:nvSpPr>
          <p:cNvPr id="5" name="Rectangle 2"/>
          <p:cNvSpPr txBox="1">
            <a:spLocks noChangeArrowheads="1"/>
          </p:cNvSpPr>
          <p:nvPr/>
        </p:nvSpPr>
        <p:spPr>
          <a:xfrm rot="60000">
            <a:off x="461553" y="1400635"/>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VII. Ruhensregelungen</a:t>
            </a:r>
          </a:p>
        </p:txBody>
      </p:sp>
      <p:sp>
        <p:nvSpPr>
          <p:cNvPr id="6" name="Textfeld 7"/>
          <p:cNvSpPr txBox="1">
            <a:spLocks noChangeArrowheads="1"/>
          </p:cNvSpPr>
          <p:nvPr/>
        </p:nvSpPr>
        <p:spPr bwMode="auto">
          <a:xfrm>
            <a:off x="455393" y="3010907"/>
            <a:ext cx="8467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Es gibt eine weitere Rentenanrechnungsvorschrift (§ 16 Abs. 4 LBeamtVG)</a:t>
            </a:r>
          </a:p>
        </p:txBody>
      </p:sp>
      <p:sp>
        <p:nvSpPr>
          <p:cNvPr id="7" name="Textfeld 6"/>
          <p:cNvSpPr txBox="1">
            <a:spLocks noChangeArrowheads="1"/>
          </p:cNvSpPr>
          <p:nvPr/>
        </p:nvSpPr>
        <p:spPr bwMode="auto">
          <a:xfrm>
            <a:off x="462113" y="3731551"/>
            <a:ext cx="8682111" cy="1354217"/>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en-US" sz="2000" dirty="0"/>
              <a:t>Danach muss das Ruhegehalt auf die                   Versorgung abgesenkt werden.</a:t>
            </a:r>
          </a:p>
          <a:p>
            <a:pPr eaLnBrk="1" hangingPunct="1">
              <a:lnSpc>
                <a:spcPct val="110000"/>
              </a:lnSpc>
              <a:defRPr/>
            </a:pPr>
            <a:r>
              <a:rPr lang="en-US" sz="2000" dirty="0"/>
              <a:t>Erdiente Versorgung ist das Ruhegehalt nach Abzug eines evtl. Versorgungs-</a:t>
            </a:r>
          </a:p>
          <a:p>
            <a:pPr eaLnBrk="1" hangingPunct="1">
              <a:lnSpc>
                <a:spcPct val="110000"/>
              </a:lnSpc>
              <a:defRPr/>
            </a:pPr>
            <a:r>
              <a:rPr lang="en-US" sz="2000" dirty="0"/>
              <a:t>abschlages.</a:t>
            </a:r>
          </a:p>
        </p:txBody>
      </p:sp>
      <p:sp>
        <p:nvSpPr>
          <p:cNvPr id="8" name="Abgerundetes Rechteck 7"/>
          <p:cNvSpPr/>
          <p:nvPr/>
        </p:nvSpPr>
        <p:spPr>
          <a:xfrm rot="10800000" flipV="1">
            <a:off x="4792278" y="3695513"/>
            <a:ext cx="1193800" cy="360363"/>
          </a:xfrm>
          <a:prstGeom prst="roundRect">
            <a:avLst/>
          </a:prstGeom>
          <a:solidFill>
            <a:srgbClr val="92D050"/>
          </a:solidFill>
          <a:ln>
            <a:solidFill>
              <a:srgbClr val="00474D"/>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defRPr/>
            </a:pPr>
            <a:r>
              <a:rPr lang="en-US" sz="2000" dirty="0">
                <a:solidFill>
                  <a:schemeClr val="bg1"/>
                </a:solidFill>
              </a:rPr>
              <a:t>erdiente</a:t>
            </a:r>
            <a:endParaRPr lang="de-DE" sz="2000" dirty="0">
              <a:solidFill>
                <a:schemeClr val="bg1"/>
              </a:solidFill>
            </a:endParaRPr>
          </a:p>
        </p:txBody>
      </p:sp>
    </p:spTree>
    <p:extLst>
      <p:ext uri="{BB962C8B-B14F-4D97-AF65-F5344CB8AC3E}">
        <p14:creationId xmlns:p14="http://schemas.microsoft.com/office/powerpoint/2010/main" val="666081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59</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 y="-280370"/>
            <a:ext cx="4964799" cy="2468468"/>
          </a:xfrm>
          <a:prstGeom prst="rect">
            <a:avLst/>
          </a:prstGeom>
        </p:spPr>
      </p:pic>
      <p:sp>
        <p:nvSpPr>
          <p:cNvPr id="5" name="Rectangle 2"/>
          <p:cNvSpPr txBox="1">
            <a:spLocks noChangeArrowheads="1"/>
          </p:cNvSpPr>
          <p:nvPr/>
        </p:nvSpPr>
        <p:spPr>
          <a:xfrm rot="60000">
            <a:off x="461553" y="81284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VII. Ruhensregelungen</a:t>
            </a:r>
          </a:p>
        </p:txBody>
      </p:sp>
      <p:sp>
        <p:nvSpPr>
          <p:cNvPr id="6" name="Textfeld 7"/>
          <p:cNvSpPr txBox="1">
            <a:spLocks noChangeArrowheads="1"/>
          </p:cNvSpPr>
          <p:nvPr/>
        </p:nvSpPr>
        <p:spPr bwMode="auto">
          <a:xfrm>
            <a:off x="522315" y="1814953"/>
            <a:ext cx="8106743" cy="31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pPr>
            <a:r>
              <a:rPr lang="en-US" sz="2000" dirty="0"/>
              <a:t>Das sind hier:</a:t>
            </a:r>
          </a:p>
        </p:txBody>
      </p:sp>
      <p:sp>
        <p:nvSpPr>
          <p:cNvPr id="7" name="Textfeld 7"/>
          <p:cNvSpPr txBox="1">
            <a:spLocks noChangeArrowheads="1"/>
          </p:cNvSpPr>
          <p:nvPr/>
        </p:nvSpPr>
        <p:spPr bwMode="auto">
          <a:xfrm>
            <a:off x="522315" y="2174661"/>
            <a:ext cx="8467824" cy="4062651"/>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tabLst>
                <a:tab pos="533400" algn="l"/>
              </a:tabLst>
              <a:defRPr>
                <a:solidFill>
                  <a:schemeClr val="tx1"/>
                </a:solidFill>
                <a:latin typeface="Arial" charset="0"/>
              </a:defRPr>
            </a:lvl1pPr>
            <a:lvl2pPr marL="742950" indent="-285750" defTabSz="912813" eaLnBrk="0" hangingPunct="0">
              <a:tabLst>
                <a:tab pos="533400" algn="l"/>
              </a:tabLst>
              <a:defRPr>
                <a:solidFill>
                  <a:schemeClr val="tx1"/>
                </a:solidFill>
                <a:latin typeface="Arial" charset="0"/>
              </a:defRPr>
            </a:lvl2pPr>
            <a:lvl3pPr marL="1143000" indent="-228600" defTabSz="912813" eaLnBrk="0" hangingPunct="0">
              <a:tabLst>
                <a:tab pos="533400" algn="l"/>
              </a:tabLst>
              <a:defRPr>
                <a:solidFill>
                  <a:schemeClr val="tx1"/>
                </a:solidFill>
                <a:latin typeface="Arial" charset="0"/>
              </a:defRPr>
            </a:lvl3pPr>
            <a:lvl4pPr marL="1600200" indent="-228600" defTabSz="912813" eaLnBrk="0" hangingPunct="0">
              <a:tabLst>
                <a:tab pos="533400" algn="l"/>
              </a:tabLst>
              <a:defRPr>
                <a:solidFill>
                  <a:schemeClr val="tx1"/>
                </a:solidFill>
                <a:latin typeface="Arial" charset="0"/>
              </a:defRPr>
            </a:lvl4pPr>
            <a:lvl5pPr marL="2057400" indent="-228600" defTabSz="912813" eaLnBrk="0" hangingPunct="0">
              <a:tabLst>
                <a:tab pos="533400" algn="l"/>
              </a:tabLst>
              <a:defRPr>
                <a:solidFill>
                  <a:schemeClr val="tx1"/>
                </a:solidFill>
                <a:latin typeface="Arial" charset="0"/>
              </a:defRPr>
            </a:lvl5pPr>
            <a:lvl6pPr marL="2514600" indent="-228600" defTabSz="912813" eaLnBrk="0" fontAlgn="base" hangingPunct="0">
              <a:spcBef>
                <a:spcPct val="0"/>
              </a:spcBef>
              <a:spcAft>
                <a:spcPct val="0"/>
              </a:spcAft>
              <a:tabLst>
                <a:tab pos="533400" algn="l"/>
              </a:tabLst>
              <a:defRPr>
                <a:solidFill>
                  <a:schemeClr val="tx1"/>
                </a:solidFill>
                <a:latin typeface="Arial" charset="0"/>
              </a:defRPr>
            </a:lvl6pPr>
            <a:lvl7pPr marL="2971800" indent="-228600" defTabSz="912813" eaLnBrk="0" fontAlgn="base" hangingPunct="0">
              <a:spcBef>
                <a:spcPct val="0"/>
              </a:spcBef>
              <a:spcAft>
                <a:spcPct val="0"/>
              </a:spcAft>
              <a:tabLst>
                <a:tab pos="533400" algn="l"/>
              </a:tabLst>
              <a:defRPr>
                <a:solidFill>
                  <a:schemeClr val="tx1"/>
                </a:solidFill>
                <a:latin typeface="Arial" charset="0"/>
              </a:defRPr>
            </a:lvl7pPr>
            <a:lvl8pPr marL="3429000" indent="-228600" defTabSz="912813" eaLnBrk="0" fontAlgn="base" hangingPunct="0">
              <a:spcBef>
                <a:spcPct val="0"/>
              </a:spcBef>
              <a:spcAft>
                <a:spcPct val="0"/>
              </a:spcAft>
              <a:tabLst>
                <a:tab pos="533400" algn="l"/>
              </a:tabLst>
              <a:defRPr>
                <a:solidFill>
                  <a:schemeClr val="tx1"/>
                </a:solidFill>
                <a:latin typeface="Arial" charset="0"/>
              </a:defRPr>
            </a:lvl8pPr>
            <a:lvl9pPr marL="3886200" indent="-228600" defTabSz="912813" eaLnBrk="0" fontAlgn="base" hangingPunct="0">
              <a:spcBef>
                <a:spcPct val="0"/>
              </a:spcBef>
              <a:spcAft>
                <a:spcPct val="0"/>
              </a:spcAft>
              <a:tabLst>
                <a:tab pos="533400" algn="l"/>
              </a:tabLst>
              <a:defRPr>
                <a:solidFill>
                  <a:schemeClr val="tx1"/>
                </a:solidFill>
                <a:latin typeface="Arial" charset="0"/>
              </a:defRPr>
            </a:lvl9pPr>
          </a:lstStyle>
          <a:p>
            <a:pPr eaLnBrk="1" hangingPunct="1">
              <a:lnSpc>
                <a:spcPct val="110000"/>
              </a:lnSpc>
              <a:defRPr/>
            </a:pPr>
            <a:r>
              <a:rPr lang="en-US" sz="2000" dirty="0"/>
              <a:t>13,51 Jahre x 1,79375 v. H.	=	24,23 v. H.</a:t>
            </a:r>
          </a:p>
          <a:p>
            <a:pPr eaLnBrk="1" hangingPunct="1">
              <a:lnSpc>
                <a:spcPct val="110000"/>
              </a:lnSpc>
              <a:defRPr/>
            </a:pPr>
            <a:endParaRPr lang="en-US" sz="2000" dirty="0"/>
          </a:p>
          <a:p>
            <a:pPr eaLnBrk="1" hangingPunct="1">
              <a:lnSpc>
                <a:spcPct val="110000"/>
              </a:lnSpc>
              <a:defRPr/>
            </a:pPr>
            <a:r>
              <a:rPr lang="de-DE" sz="2000" dirty="0">
                <a:cs typeface="Arial" charset="0"/>
              </a:rPr>
              <a:t>9.250,58</a:t>
            </a:r>
            <a:r>
              <a:rPr lang="en-US" sz="2000" dirty="0"/>
              <a:t> € x 24,23 v. H.	=	2.241,42 €</a:t>
            </a:r>
          </a:p>
          <a:p>
            <a:pPr eaLnBrk="1" hangingPunct="1">
              <a:lnSpc>
                <a:spcPct val="110000"/>
              </a:lnSpc>
              <a:defRPr/>
            </a:pPr>
            <a:endParaRPr lang="en-US" sz="2000" dirty="0"/>
          </a:p>
          <a:p>
            <a:pPr eaLnBrk="1" hangingPunct="1">
              <a:lnSpc>
                <a:spcPct val="110000"/>
              </a:lnSpc>
              <a:defRPr/>
            </a:pPr>
            <a:r>
              <a:rPr lang="en-US" sz="2000" dirty="0"/>
              <a:t>Die Summe aus</a:t>
            </a:r>
          </a:p>
          <a:p>
            <a:pPr eaLnBrk="1" hangingPunct="1">
              <a:lnSpc>
                <a:spcPct val="110000"/>
              </a:lnSpc>
              <a:defRPr/>
            </a:pPr>
            <a:endParaRPr lang="en-US" sz="2000" dirty="0"/>
          </a:p>
          <a:p>
            <a:pPr eaLnBrk="1" hangingPunct="1">
              <a:lnSpc>
                <a:spcPct val="110000"/>
              </a:lnSpc>
              <a:defRPr/>
            </a:pPr>
            <a:r>
              <a:rPr lang="en-US" sz="2000" dirty="0"/>
              <a:t>erdienter Versorgung			2.241,42 €</a:t>
            </a:r>
          </a:p>
          <a:p>
            <a:pPr eaLnBrk="1" hangingPunct="1">
              <a:lnSpc>
                <a:spcPct val="110000"/>
              </a:lnSpc>
              <a:defRPr/>
            </a:pPr>
            <a:r>
              <a:rPr lang="en-US" sz="2000" dirty="0"/>
              <a:t>Rente					</a:t>
            </a:r>
            <a:r>
              <a:rPr lang="en-US" sz="2000" u="sng" dirty="0"/>
              <a:t>2.200,00 €</a:t>
            </a:r>
          </a:p>
          <a:p>
            <a:pPr eaLnBrk="1" hangingPunct="1">
              <a:lnSpc>
                <a:spcPct val="110000"/>
              </a:lnSpc>
              <a:defRPr/>
            </a:pPr>
            <a:r>
              <a:rPr lang="en-US" sz="2000" dirty="0"/>
              <a:t>								4.441,42</a:t>
            </a:r>
            <a:r>
              <a:rPr lang="en-US" sz="2000" dirty="0">
                <a:solidFill>
                  <a:srgbClr val="FF0000"/>
                </a:solidFill>
              </a:rPr>
              <a:t> </a:t>
            </a:r>
            <a:r>
              <a:rPr lang="en-US" sz="2000" dirty="0"/>
              <a:t>€</a:t>
            </a:r>
          </a:p>
          <a:p>
            <a:pPr eaLnBrk="1" hangingPunct="1">
              <a:lnSpc>
                <a:spcPct val="110000"/>
              </a:lnSpc>
              <a:defRPr/>
            </a:pPr>
            <a:r>
              <a:rPr lang="en-US" sz="2000" dirty="0"/>
              <a:t>muss aber mindestens</a:t>
            </a:r>
          </a:p>
          <a:p>
            <a:pPr eaLnBrk="1" hangingPunct="1">
              <a:lnSpc>
                <a:spcPct val="110000"/>
              </a:lnSpc>
              <a:defRPr/>
            </a:pPr>
            <a:r>
              <a:rPr lang="en-US" sz="2000" dirty="0"/>
              <a:t>so hoch sein wie</a:t>
            </a:r>
          </a:p>
          <a:p>
            <a:pPr eaLnBrk="1" hangingPunct="1">
              <a:lnSpc>
                <a:spcPct val="110000"/>
              </a:lnSpc>
              <a:defRPr/>
            </a:pPr>
            <a:r>
              <a:rPr lang="en-US" sz="2000" dirty="0"/>
              <a:t>die Mindestversorgung					</a:t>
            </a:r>
            <a:r>
              <a:rPr lang="de-DE" sz="2000" b="1" dirty="0">
                <a:cs typeface="Arial" charset="0"/>
              </a:rPr>
              <a:t> 3.237,70</a:t>
            </a:r>
            <a:r>
              <a:rPr lang="en-US" sz="2000" dirty="0">
                <a:solidFill>
                  <a:srgbClr val="FF0000"/>
                </a:solidFill>
              </a:rPr>
              <a:t> </a:t>
            </a:r>
            <a:r>
              <a:rPr lang="en-US" sz="2000" dirty="0"/>
              <a:t>€</a:t>
            </a:r>
          </a:p>
        </p:txBody>
      </p:sp>
    </p:spTree>
    <p:extLst>
      <p:ext uri="{BB962C8B-B14F-4D97-AF65-F5344CB8AC3E}">
        <p14:creationId xmlns:p14="http://schemas.microsoft.com/office/powerpoint/2010/main" val="23492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6</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9" y="36366"/>
            <a:ext cx="4636515" cy="2282353"/>
          </a:xfrm>
          <a:prstGeom prst="rect">
            <a:avLst/>
          </a:prstGeom>
        </p:spPr>
      </p:pic>
      <p:sp>
        <p:nvSpPr>
          <p:cNvPr id="5" name="Rectangle 2"/>
          <p:cNvSpPr txBox="1">
            <a:spLocks noChangeArrowheads="1"/>
          </p:cNvSpPr>
          <p:nvPr/>
        </p:nvSpPr>
        <p:spPr>
          <a:xfrm rot="60000">
            <a:off x="507436" y="111263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I.3 Altersgrenzen</a:t>
            </a:r>
          </a:p>
        </p:txBody>
      </p:sp>
      <p:sp>
        <p:nvSpPr>
          <p:cNvPr id="7" name="Textfeld 2"/>
          <p:cNvSpPr txBox="1">
            <a:spLocks noChangeArrowheads="1"/>
          </p:cNvSpPr>
          <p:nvPr/>
        </p:nvSpPr>
        <p:spPr bwMode="auto">
          <a:xfrm>
            <a:off x="519038" y="2603316"/>
            <a:ext cx="7689850" cy="203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1257300" algn="l"/>
                <a:tab pos="1435100" algn="l"/>
              </a:tabLst>
              <a:defRPr>
                <a:solidFill>
                  <a:schemeClr val="tx1"/>
                </a:solidFill>
                <a:latin typeface="Arial" charset="0"/>
              </a:defRPr>
            </a:lvl1pPr>
            <a:lvl2pPr marL="742950" indent="-285750" eaLnBrk="0" hangingPunct="0">
              <a:tabLst>
                <a:tab pos="1257300" algn="l"/>
                <a:tab pos="1435100" algn="l"/>
              </a:tabLst>
              <a:defRPr>
                <a:solidFill>
                  <a:schemeClr val="tx1"/>
                </a:solidFill>
                <a:latin typeface="Arial" charset="0"/>
              </a:defRPr>
            </a:lvl2pPr>
            <a:lvl3pPr marL="1143000" indent="-228600" eaLnBrk="0" hangingPunct="0">
              <a:tabLst>
                <a:tab pos="1257300" algn="l"/>
                <a:tab pos="1435100" algn="l"/>
              </a:tabLst>
              <a:defRPr>
                <a:solidFill>
                  <a:schemeClr val="tx1"/>
                </a:solidFill>
                <a:latin typeface="Arial" charset="0"/>
              </a:defRPr>
            </a:lvl3pPr>
            <a:lvl4pPr marL="1600200" indent="-228600" eaLnBrk="0" hangingPunct="0">
              <a:tabLst>
                <a:tab pos="1257300" algn="l"/>
                <a:tab pos="1435100" algn="l"/>
              </a:tabLst>
              <a:defRPr>
                <a:solidFill>
                  <a:schemeClr val="tx1"/>
                </a:solidFill>
                <a:latin typeface="Arial" charset="0"/>
              </a:defRPr>
            </a:lvl4pPr>
            <a:lvl5pPr marL="2057400" indent="-228600" eaLnBrk="0" hangingPunct="0">
              <a:tabLst>
                <a:tab pos="1257300" algn="l"/>
                <a:tab pos="1435100" algn="l"/>
              </a:tabLst>
              <a:defRPr>
                <a:solidFill>
                  <a:schemeClr val="tx1"/>
                </a:solidFill>
                <a:latin typeface="Arial" charset="0"/>
              </a:defRPr>
            </a:lvl5pPr>
            <a:lvl6pPr marL="2514600" indent="-228600" eaLnBrk="0" fontAlgn="base" hangingPunct="0">
              <a:spcBef>
                <a:spcPct val="0"/>
              </a:spcBef>
              <a:spcAft>
                <a:spcPct val="0"/>
              </a:spcAft>
              <a:tabLst>
                <a:tab pos="1257300" algn="l"/>
                <a:tab pos="1435100" algn="l"/>
              </a:tabLst>
              <a:defRPr>
                <a:solidFill>
                  <a:schemeClr val="tx1"/>
                </a:solidFill>
                <a:latin typeface="Arial" charset="0"/>
              </a:defRPr>
            </a:lvl6pPr>
            <a:lvl7pPr marL="2971800" indent="-228600" eaLnBrk="0" fontAlgn="base" hangingPunct="0">
              <a:spcBef>
                <a:spcPct val="0"/>
              </a:spcBef>
              <a:spcAft>
                <a:spcPct val="0"/>
              </a:spcAft>
              <a:tabLst>
                <a:tab pos="1257300" algn="l"/>
                <a:tab pos="1435100" algn="l"/>
              </a:tabLst>
              <a:defRPr>
                <a:solidFill>
                  <a:schemeClr val="tx1"/>
                </a:solidFill>
                <a:latin typeface="Arial" charset="0"/>
              </a:defRPr>
            </a:lvl7pPr>
            <a:lvl8pPr marL="3429000" indent="-228600" eaLnBrk="0" fontAlgn="base" hangingPunct="0">
              <a:spcBef>
                <a:spcPct val="0"/>
              </a:spcBef>
              <a:spcAft>
                <a:spcPct val="0"/>
              </a:spcAft>
              <a:tabLst>
                <a:tab pos="1257300" algn="l"/>
                <a:tab pos="1435100" algn="l"/>
              </a:tabLst>
              <a:defRPr>
                <a:solidFill>
                  <a:schemeClr val="tx1"/>
                </a:solidFill>
                <a:latin typeface="Arial" charset="0"/>
              </a:defRPr>
            </a:lvl8pPr>
            <a:lvl9pPr marL="3886200" indent="-228600" eaLnBrk="0" fontAlgn="base" hangingPunct="0">
              <a:spcBef>
                <a:spcPct val="0"/>
              </a:spcBef>
              <a:spcAft>
                <a:spcPct val="0"/>
              </a:spcAft>
              <a:tabLst>
                <a:tab pos="1257300" algn="l"/>
                <a:tab pos="1435100" algn="l"/>
              </a:tabLst>
              <a:defRPr>
                <a:solidFill>
                  <a:schemeClr val="tx1"/>
                </a:solidFill>
                <a:latin typeface="Arial" charset="0"/>
              </a:defRPr>
            </a:lvl9pPr>
          </a:lstStyle>
          <a:p>
            <a:pPr eaLnBrk="1" hangingPunct="1"/>
            <a:r>
              <a:rPr lang="de-DE" dirty="0"/>
              <a:t>Beigeordnete treten mit Ablauf der Amtszeit in den Ruhestand</a:t>
            </a:r>
          </a:p>
          <a:p>
            <a:pPr eaLnBrk="1" hangingPunct="1"/>
            <a:r>
              <a:rPr lang="de-DE" dirty="0"/>
              <a:t>(§ 31 Abs. 3 LBG).</a:t>
            </a:r>
          </a:p>
          <a:p>
            <a:pPr eaLnBrk="1" hangingPunct="1"/>
            <a:endParaRPr lang="de-DE" dirty="0"/>
          </a:p>
          <a:p>
            <a:pPr algn="ctr" eaLnBrk="1" hangingPunct="1"/>
            <a:r>
              <a:rPr lang="de-DE" dirty="0"/>
              <a:t>Aber:</a:t>
            </a:r>
          </a:p>
          <a:p>
            <a:pPr eaLnBrk="1" hangingPunct="1"/>
            <a:endParaRPr lang="de-DE" dirty="0"/>
          </a:p>
          <a:p>
            <a:pPr eaLnBrk="1" hangingPunct="1"/>
            <a:r>
              <a:rPr lang="de-DE" dirty="0"/>
              <a:t>Sie treten spätestens mit Ablauf des Monats in den Ruhestand, in dem sie</a:t>
            </a:r>
          </a:p>
          <a:p>
            <a:pPr eaLnBrk="1" hangingPunct="1"/>
            <a:r>
              <a:rPr lang="de-DE" dirty="0"/>
              <a:t>die für sie geltende Altersgrenze erreichen (§ 31 Abs. 1 und 2 LBG).</a:t>
            </a:r>
          </a:p>
        </p:txBody>
      </p:sp>
    </p:spTree>
    <p:extLst>
      <p:ext uri="{BB962C8B-B14F-4D97-AF65-F5344CB8AC3E}">
        <p14:creationId xmlns:p14="http://schemas.microsoft.com/office/powerpoint/2010/main" val="1835945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60</a:t>
            </a:fld>
            <a:endParaRPr lang="de-DE" dirty="0"/>
          </a:p>
        </p:txBody>
      </p:sp>
      <p:pic>
        <p:nvPicPr>
          <p:cNvPr id="4" name="Bild 6" descr="Unbenann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2" y="46183"/>
            <a:ext cx="4964799" cy="2468468"/>
          </a:xfrm>
          <a:prstGeom prst="rect">
            <a:avLst/>
          </a:prstGeom>
        </p:spPr>
      </p:pic>
      <p:sp>
        <p:nvSpPr>
          <p:cNvPr id="5" name="Rectangle 2"/>
          <p:cNvSpPr txBox="1">
            <a:spLocks noChangeArrowheads="1"/>
          </p:cNvSpPr>
          <p:nvPr/>
        </p:nvSpPr>
        <p:spPr>
          <a:xfrm rot="60000">
            <a:off x="376801" y="1139393"/>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974787" indent="-974787" defTabSz="816402"/>
            <a:r>
              <a:rPr lang="de-DE" sz="2700" b="0">
                <a:solidFill>
                  <a:srgbClr val="94C11C"/>
                </a:solidFill>
                <a:latin typeface="Arial" panose="020B0604020202020204" pitchFamily="34" charset="0"/>
                <a:cs typeface="Arial" panose="020B0604020202020204" pitchFamily="34" charset="0"/>
              </a:rPr>
              <a:t>//</a:t>
            </a:r>
            <a:r>
              <a:rPr lang="de-DE" sz="2700" b="0">
                <a:solidFill>
                  <a:schemeClr val="bg1"/>
                </a:solidFill>
                <a:latin typeface="Arial" panose="020B0604020202020204" pitchFamily="34" charset="0"/>
                <a:cs typeface="Arial" panose="020B0604020202020204" pitchFamily="34" charset="0"/>
              </a:rPr>
              <a:t> VII. </a:t>
            </a:r>
            <a:r>
              <a:rPr lang="de-DE" sz="2700" b="0" dirty="0">
                <a:solidFill>
                  <a:schemeClr val="bg1"/>
                </a:solidFill>
                <a:latin typeface="Arial" panose="020B0604020202020204" pitchFamily="34" charset="0"/>
                <a:cs typeface="Arial" panose="020B0604020202020204" pitchFamily="34" charset="0"/>
              </a:rPr>
              <a:t>Ruhensregelungen</a:t>
            </a:r>
          </a:p>
        </p:txBody>
      </p:sp>
      <p:sp>
        <p:nvSpPr>
          <p:cNvPr id="6" name="Textfeld 7"/>
          <p:cNvSpPr txBox="1">
            <a:spLocks noChangeArrowheads="1"/>
          </p:cNvSpPr>
          <p:nvPr/>
        </p:nvSpPr>
        <p:spPr bwMode="auto">
          <a:xfrm>
            <a:off x="459679" y="2519956"/>
            <a:ext cx="8423275" cy="20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09638" eaLnBrk="0" hangingPunct="0">
              <a:tabLst>
                <a:tab pos="533400" algn="l"/>
                <a:tab pos="5295900" algn="r"/>
                <a:tab pos="6642100" algn="l"/>
              </a:tabLst>
              <a:defRPr>
                <a:solidFill>
                  <a:schemeClr val="tx1"/>
                </a:solidFill>
                <a:latin typeface="Arial" charset="0"/>
              </a:defRPr>
            </a:lvl1pPr>
            <a:lvl2pPr marL="742950" indent="-285750" defTabSz="909638" eaLnBrk="0" hangingPunct="0">
              <a:tabLst>
                <a:tab pos="533400" algn="l"/>
                <a:tab pos="5295900" algn="r"/>
                <a:tab pos="6642100" algn="l"/>
              </a:tabLst>
              <a:defRPr>
                <a:solidFill>
                  <a:schemeClr val="tx1"/>
                </a:solidFill>
                <a:latin typeface="Arial" charset="0"/>
              </a:defRPr>
            </a:lvl2pPr>
            <a:lvl3pPr marL="1143000" indent="-228600" defTabSz="909638" eaLnBrk="0" hangingPunct="0">
              <a:tabLst>
                <a:tab pos="533400" algn="l"/>
                <a:tab pos="5295900" algn="r"/>
                <a:tab pos="6642100" algn="l"/>
              </a:tabLst>
              <a:defRPr>
                <a:solidFill>
                  <a:schemeClr val="tx1"/>
                </a:solidFill>
                <a:latin typeface="Arial" charset="0"/>
              </a:defRPr>
            </a:lvl3pPr>
            <a:lvl4pPr marL="1600200" indent="-228600" defTabSz="909638" eaLnBrk="0" hangingPunct="0">
              <a:tabLst>
                <a:tab pos="533400" algn="l"/>
                <a:tab pos="5295900" algn="r"/>
                <a:tab pos="6642100" algn="l"/>
              </a:tabLst>
              <a:defRPr>
                <a:solidFill>
                  <a:schemeClr val="tx1"/>
                </a:solidFill>
                <a:latin typeface="Arial" charset="0"/>
              </a:defRPr>
            </a:lvl4pPr>
            <a:lvl5pPr marL="2057400" indent="-228600" defTabSz="909638" eaLnBrk="0" hangingPunct="0">
              <a:tabLst>
                <a:tab pos="533400" algn="l"/>
                <a:tab pos="5295900" algn="r"/>
                <a:tab pos="6642100" algn="l"/>
              </a:tabLst>
              <a:defRPr>
                <a:solidFill>
                  <a:schemeClr val="tx1"/>
                </a:solidFill>
                <a:latin typeface="Arial" charset="0"/>
              </a:defRPr>
            </a:lvl5pPr>
            <a:lvl6pPr marL="25146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6pPr>
            <a:lvl7pPr marL="29718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7pPr>
            <a:lvl8pPr marL="34290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8pPr>
            <a:lvl9pPr marL="3886200" indent="-228600" defTabSz="909638" eaLnBrk="0" fontAlgn="base" hangingPunct="0">
              <a:spcBef>
                <a:spcPct val="0"/>
              </a:spcBef>
              <a:spcAft>
                <a:spcPct val="0"/>
              </a:spcAft>
              <a:tabLst>
                <a:tab pos="533400" algn="l"/>
                <a:tab pos="5295900" algn="r"/>
                <a:tab pos="6642100" algn="l"/>
              </a:tabLst>
              <a:defRPr>
                <a:solidFill>
                  <a:schemeClr val="tx1"/>
                </a:solidFill>
                <a:latin typeface="Arial" charset="0"/>
              </a:defRPr>
            </a:lvl9pPr>
          </a:lstStyle>
          <a:p>
            <a:pPr eaLnBrk="1" hangingPunct="1">
              <a:lnSpc>
                <a:spcPct val="110000"/>
              </a:lnSpc>
            </a:pPr>
            <a:r>
              <a:rPr lang="de-DE" sz="2000" dirty="0">
                <a:cs typeface="Arial" charset="0"/>
              </a:rPr>
              <a:t>Das ist der Fall.</a:t>
            </a:r>
          </a:p>
          <a:p>
            <a:pPr eaLnBrk="1" hangingPunct="1">
              <a:lnSpc>
                <a:spcPct val="110000"/>
              </a:lnSpc>
            </a:pPr>
            <a:endParaRPr lang="de-DE" sz="2000" dirty="0">
              <a:cs typeface="Arial" charset="0"/>
            </a:endParaRPr>
          </a:p>
          <a:p>
            <a:pPr eaLnBrk="1" hangingPunct="1">
              <a:lnSpc>
                <a:spcPct val="110000"/>
              </a:lnSpc>
            </a:pPr>
            <a:endParaRPr lang="de-DE" sz="2000" dirty="0">
              <a:cs typeface="Arial" charset="0"/>
            </a:endParaRPr>
          </a:p>
          <a:p>
            <a:pPr eaLnBrk="1" hangingPunct="1">
              <a:lnSpc>
                <a:spcPct val="110000"/>
              </a:lnSpc>
            </a:pPr>
            <a:endParaRPr lang="de-DE" sz="2000" dirty="0">
              <a:cs typeface="Arial" charset="0"/>
            </a:endParaRPr>
          </a:p>
          <a:p>
            <a:pPr eaLnBrk="1" hangingPunct="1">
              <a:lnSpc>
                <a:spcPct val="110000"/>
              </a:lnSpc>
              <a:tabLst>
                <a:tab pos="533334" algn="l"/>
                <a:tab pos="1701590" algn="l"/>
                <a:tab pos="6641282" algn="l"/>
              </a:tabLst>
            </a:pPr>
            <a:r>
              <a:rPr lang="de-DE" sz="2000" dirty="0">
                <a:cs typeface="Arial" charset="0"/>
              </a:rPr>
              <a:t>Folge:          Es darf nur die </a:t>
            </a:r>
            <a:r>
              <a:rPr lang="de-DE" sz="2000" dirty="0" err="1">
                <a:cs typeface="Arial" charset="0"/>
              </a:rPr>
              <a:t>erdiente</a:t>
            </a:r>
            <a:r>
              <a:rPr lang="de-DE" sz="2000" dirty="0">
                <a:cs typeface="Arial" charset="0"/>
              </a:rPr>
              <a:t> Versorgung von 2.241,42</a:t>
            </a:r>
            <a:r>
              <a:rPr lang="de-DE" sz="2000" dirty="0">
                <a:solidFill>
                  <a:srgbClr val="FF0000"/>
                </a:solidFill>
                <a:cs typeface="Arial" charset="0"/>
              </a:rPr>
              <a:t> </a:t>
            </a:r>
            <a:r>
              <a:rPr lang="de-DE" sz="2000" dirty="0">
                <a:cs typeface="Arial" charset="0"/>
              </a:rPr>
              <a:t>€ gezahlt werden!</a:t>
            </a:r>
          </a:p>
        </p:txBody>
      </p:sp>
      <p:sp>
        <p:nvSpPr>
          <p:cNvPr id="7" name="Gestreifter Pfeil nach rechts 6"/>
          <p:cNvSpPr/>
          <p:nvPr/>
        </p:nvSpPr>
        <p:spPr>
          <a:xfrm>
            <a:off x="1311340" y="3904530"/>
            <a:ext cx="388938" cy="242887"/>
          </a:xfrm>
          <a:prstGeom prst="strip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de-DE" dirty="0"/>
          </a:p>
        </p:txBody>
      </p:sp>
    </p:spTree>
    <p:extLst>
      <p:ext uri="{BB962C8B-B14F-4D97-AF65-F5344CB8AC3E}">
        <p14:creationId xmlns:p14="http://schemas.microsoft.com/office/powerpoint/2010/main" val="2179377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61</a:t>
            </a:fld>
            <a:endParaRPr lang="de-DE" dirty="0"/>
          </a:p>
        </p:txBody>
      </p:sp>
      <p:pic>
        <p:nvPicPr>
          <p:cNvPr id="8" name="Bild 1" descr="kvw_bg_130212_tit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80625" cy="7560469"/>
          </a:xfrm>
          <a:prstGeom prst="rect">
            <a:avLst/>
          </a:prstGeom>
        </p:spPr>
      </p:pic>
      <p:pic>
        <p:nvPicPr>
          <p:cNvPr id="9" name="Bild 8" descr="Unbenann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501008"/>
            <a:ext cx="5603534" cy="2468468"/>
          </a:xfrm>
          <a:prstGeom prst="rect">
            <a:avLst/>
          </a:prstGeom>
        </p:spPr>
      </p:pic>
      <p:sp>
        <p:nvSpPr>
          <p:cNvPr id="10" name="Rectangle 2"/>
          <p:cNvSpPr txBox="1">
            <a:spLocks noChangeArrowheads="1"/>
          </p:cNvSpPr>
          <p:nvPr/>
        </p:nvSpPr>
        <p:spPr>
          <a:xfrm rot="60000">
            <a:off x="3001714" y="4581540"/>
            <a:ext cx="4227532" cy="863314"/>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3600" b="0" dirty="0">
                <a:solidFill>
                  <a:srgbClr val="94C11C"/>
                </a:solidFill>
              </a:rPr>
              <a:t>//</a:t>
            </a:r>
            <a:r>
              <a:rPr lang="de-DE" sz="3600" b="0" dirty="0">
                <a:solidFill>
                  <a:schemeClr val="bg1"/>
                </a:solidFill>
              </a:rPr>
              <a:t> </a:t>
            </a:r>
            <a:r>
              <a:rPr lang="de-DE" sz="3600" b="0" dirty="0">
                <a:solidFill>
                  <a:schemeClr val="bg1"/>
                </a:solidFill>
                <a:latin typeface="Arial" panose="020B0604020202020204" pitchFamily="34" charset="0"/>
                <a:cs typeface="Arial" panose="020B0604020202020204" pitchFamily="34" charset="0"/>
              </a:rPr>
              <a:t>Bestens versorgt</a:t>
            </a:r>
          </a:p>
        </p:txBody>
      </p:sp>
    </p:spTree>
    <p:extLst>
      <p:ext uri="{BB962C8B-B14F-4D97-AF65-F5344CB8AC3E}">
        <p14:creationId xmlns:p14="http://schemas.microsoft.com/office/powerpoint/2010/main" val="76500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7</a:t>
            </a:fld>
            <a:endParaRPr lang="de-DE" dirty="0"/>
          </a:p>
        </p:txBody>
      </p:sp>
      <p:pic>
        <p:nvPicPr>
          <p:cNvPr id="4" name="Bild 6" descr="Unbenan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9" y="36366"/>
            <a:ext cx="4636515" cy="2282353"/>
          </a:xfrm>
          <a:prstGeom prst="rect">
            <a:avLst/>
          </a:prstGeom>
        </p:spPr>
      </p:pic>
      <p:sp>
        <p:nvSpPr>
          <p:cNvPr id="5" name="Rectangle 2"/>
          <p:cNvSpPr txBox="1">
            <a:spLocks noChangeArrowheads="1"/>
          </p:cNvSpPr>
          <p:nvPr/>
        </p:nvSpPr>
        <p:spPr>
          <a:xfrm rot="60000">
            <a:off x="507436" y="111263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I.3 Altersgrenzen</a:t>
            </a:r>
          </a:p>
        </p:txBody>
      </p:sp>
      <p:sp>
        <p:nvSpPr>
          <p:cNvPr id="7" name="Textfeld 2"/>
          <p:cNvSpPr txBox="1">
            <a:spLocks noChangeArrowheads="1"/>
          </p:cNvSpPr>
          <p:nvPr/>
        </p:nvSpPr>
        <p:spPr bwMode="auto">
          <a:xfrm>
            <a:off x="519038" y="2603316"/>
            <a:ext cx="7689850" cy="28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1257300" algn="l"/>
                <a:tab pos="1435100" algn="l"/>
              </a:tabLst>
              <a:defRPr>
                <a:solidFill>
                  <a:schemeClr val="tx1"/>
                </a:solidFill>
                <a:latin typeface="Arial" charset="0"/>
              </a:defRPr>
            </a:lvl1pPr>
            <a:lvl2pPr marL="742950" indent="-285750" eaLnBrk="0" hangingPunct="0">
              <a:tabLst>
                <a:tab pos="1257300" algn="l"/>
                <a:tab pos="1435100" algn="l"/>
              </a:tabLst>
              <a:defRPr>
                <a:solidFill>
                  <a:schemeClr val="tx1"/>
                </a:solidFill>
                <a:latin typeface="Arial" charset="0"/>
              </a:defRPr>
            </a:lvl2pPr>
            <a:lvl3pPr marL="1143000" indent="-228600" eaLnBrk="0" hangingPunct="0">
              <a:tabLst>
                <a:tab pos="1257300" algn="l"/>
                <a:tab pos="1435100" algn="l"/>
              </a:tabLst>
              <a:defRPr>
                <a:solidFill>
                  <a:schemeClr val="tx1"/>
                </a:solidFill>
                <a:latin typeface="Arial" charset="0"/>
              </a:defRPr>
            </a:lvl3pPr>
            <a:lvl4pPr marL="1600200" indent="-228600" eaLnBrk="0" hangingPunct="0">
              <a:tabLst>
                <a:tab pos="1257300" algn="l"/>
                <a:tab pos="1435100" algn="l"/>
              </a:tabLst>
              <a:defRPr>
                <a:solidFill>
                  <a:schemeClr val="tx1"/>
                </a:solidFill>
                <a:latin typeface="Arial" charset="0"/>
              </a:defRPr>
            </a:lvl4pPr>
            <a:lvl5pPr marL="2057400" indent="-228600" eaLnBrk="0" hangingPunct="0">
              <a:tabLst>
                <a:tab pos="1257300" algn="l"/>
                <a:tab pos="1435100" algn="l"/>
              </a:tabLst>
              <a:defRPr>
                <a:solidFill>
                  <a:schemeClr val="tx1"/>
                </a:solidFill>
                <a:latin typeface="Arial" charset="0"/>
              </a:defRPr>
            </a:lvl5pPr>
            <a:lvl6pPr marL="2514600" indent="-228600" eaLnBrk="0" fontAlgn="base" hangingPunct="0">
              <a:spcBef>
                <a:spcPct val="0"/>
              </a:spcBef>
              <a:spcAft>
                <a:spcPct val="0"/>
              </a:spcAft>
              <a:tabLst>
                <a:tab pos="1257300" algn="l"/>
                <a:tab pos="1435100" algn="l"/>
              </a:tabLst>
              <a:defRPr>
                <a:solidFill>
                  <a:schemeClr val="tx1"/>
                </a:solidFill>
                <a:latin typeface="Arial" charset="0"/>
              </a:defRPr>
            </a:lvl6pPr>
            <a:lvl7pPr marL="2971800" indent="-228600" eaLnBrk="0" fontAlgn="base" hangingPunct="0">
              <a:spcBef>
                <a:spcPct val="0"/>
              </a:spcBef>
              <a:spcAft>
                <a:spcPct val="0"/>
              </a:spcAft>
              <a:tabLst>
                <a:tab pos="1257300" algn="l"/>
                <a:tab pos="1435100" algn="l"/>
              </a:tabLst>
              <a:defRPr>
                <a:solidFill>
                  <a:schemeClr val="tx1"/>
                </a:solidFill>
                <a:latin typeface="Arial" charset="0"/>
              </a:defRPr>
            </a:lvl7pPr>
            <a:lvl8pPr marL="3429000" indent="-228600" eaLnBrk="0" fontAlgn="base" hangingPunct="0">
              <a:spcBef>
                <a:spcPct val="0"/>
              </a:spcBef>
              <a:spcAft>
                <a:spcPct val="0"/>
              </a:spcAft>
              <a:tabLst>
                <a:tab pos="1257300" algn="l"/>
                <a:tab pos="1435100" algn="l"/>
              </a:tabLst>
              <a:defRPr>
                <a:solidFill>
                  <a:schemeClr val="tx1"/>
                </a:solidFill>
                <a:latin typeface="Arial" charset="0"/>
              </a:defRPr>
            </a:lvl8pPr>
            <a:lvl9pPr marL="3886200" indent="-228600" eaLnBrk="0" fontAlgn="base" hangingPunct="0">
              <a:spcBef>
                <a:spcPct val="0"/>
              </a:spcBef>
              <a:spcAft>
                <a:spcPct val="0"/>
              </a:spcAft>
              <a:tabLst>
                <a:tab pos="1257300" algn="l"/>
                <a:tab pos="1435100" algn="l"/>
              </a:tabLst>
              <a:defRPr>
                <a:solidFill>
                  <a:schemeClr val="tx1"/>
                </a:solidFill>
                <a:latin typeface="Arial" charset="0"/>
              </a:defRPr>
            </a:lvl9pPr>
          </a:lstStyle>
          <a:p>
            <a:pPr eaLnBrk="1" hangingPunct="1"/>
            <a:r>
              <a:rPr lang="de-DE" dirty="0"/>
              <a:t>Ohne Nachweis der Dienstunfähigkeit können sie….</a:t>
            </a:r>
          </a:p>
          <a:p>
            <a:pPr eaLnBrk="1" hangingPunct="1"/>
            <a:endParaRPr lang="de-DE" dirty="0"/>
          </a:p>
          <a:p>
            <a:pPr eaLnBrk="1" hangingPunct="1"/>
            <a:r>
              <a:rPr lang="de-DE" dirty="0"/>
              <a:t>Abs. 3 Ziffer 1</a:t>
            </a:r>
          </a:p>
          <a:p>
            <a:pPr marL="285750" indent="-285750" eaLnBrk="1" hangingPunct="1">
              <a:buFontTx/>
              <a:buChar char="-"/>
            </a:pPr>
            <a:r>
              <a:rPr lang="de-DE" dirty="0"/>
              <a:t>frühestens mit Vollendung des 63. Lebensjahres</a:t>
            </a:r>
          </a:p>
          <a:p>
            <a:pPr eaLnBrk="1" hangingPunct="1"/>
            <a:endParaRPr lang="de-DE" dirty="0"/>
          </a:p>
          <a:p>
            <a:pPr eaLnBrk="1" hangingPunct="1"/>
            <a:r>
              <a:rPr lang="de-DE" dirty="0"/>
              <a:t>Abs. 3 Ziffer 2</a:t>
            </a:r>
          </a:p>
          <a:p>
            <a:pPr marL="285750" indent="-285750" eaLnBrk="1" hangingPunct="1">
              <a:buFontTx/>
              <a:buChar char="-"/>
              <a:tabLst>
                <a:tab pos="269875" algn="l"/>
                <a:tab pos="1257300" algn="l"/>
                <a:tab pos="1435100" algn="l"/>
              </a:tabLst>
            </a:pPr>
            <a:r>
              <a:rPr lang="de-DE" dirty="0"/>
              <a:t>als Schwerbehinderter Mensch frühestens mit Vollendung des 60. Lebensjahres</a:t>
            </a:r>
          </a:p>
          <a:p>
            <a:pPr marL="285750" indent="-285750" eaLnBrk="1" hangingPunct="1">
              <a:buFontTx/>
              <a:buChar char="-"/>
              <a:tabLst>
                <a:tab pos="269875" algn="l"/>
                <a:tab pos="1257300" algn="l"/>
                <a:tab pos="1435100" algn="l"/>
              </a:tabLst>
            </a:pPr>
            <a:endParaRPr lang="de-DE" dirty="0"/>
          </a:p>
          <a:p>
            <a:pPr eaLnBrk="1" hangingPunct="1">
              <a:tabLst>
                <a:tab pos="269875" algn="l"/>
                <a:tab pos="1257300" algn="l"/>
                <a:tab pos="1435100" algn="l"/>
              </a:tabLst>
            </a:pPr>
            <a:r>
              <a:rPr lang="de-DE" dirty="0"/>
              <a:t>….. in den Ruhestand versetzt werden.</a:t>
            </a:r>
          </a:p>
        </p:txBody>
      </p:sp>
    </p:spTree>
    <p:extLst>
      <p:ext uri="{BB962C8B-B14F-4D97-AF65-F5344CB8AC3E}">
        <p14:creationId xmlns:p14="http://schemas.microsoft.com/office/powerpoint/2010/main" val="3587185486"/>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8</a:t>
            </a:fld>
            <a:endParaRPr lang="de-DE" dirty="0"/>
          </a:p>
        </p:txBody>
      </p:sp>
      <p:pic>
        <p:nvPicPr>
          <p:cNvPr id="4" name="Bild 6" descr="Unbenan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9" y="36366"/>
            <a:ext cx="4636515" cy="2282353"/>
          </a:xfrm>
          <a:prstGeom prst="rect">
            <a:avLst/>
          </a:prstGeom>
        </p:spPr>
      </p:pic>
      <p:sp>
        <p:nvSpPr>
          <p:cNvPr id="5" name="Rectangle 2"/>
          <p:cNvSpPr txBox="1">
            <a:spLocks noChangeArrowheads="1"/>
          </p:cNvSpPr>
          <p:nvPr/>
        </p:nvSpPr>
        <p:spPr>
          <a:xfrm rot="60000">
            <a:off x="507436" y="1112630"/>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I.3</a:t>
            </a:r>
            <a:r>
              <a:rPr lang="de-DE" sz="2700" b="0" dirty="0">
                <a:solidFill>
                  <a:srgbClr val="94C11C"/>
                </a:solidFill>
                <a:latin typeface="Arial" panose="020B0604020202020204" pitchFamily="34" charset="0"/>
                <a:cs typeface="Arial" panose="020B0604020202020204" pitchFamily="34" charset="0"/>
              </a:rPr>
              <a:t> </a:t>
            </a:r>
            <a:r>
              <a:rPr lang="de-DE" sz="2700" b="0" dirty="0">
                <a:solidFill>
                  <a:schemeClr val="bg1"/>
                </a:solidFill>
                <a:latin typeface="Arial" panose="020B0604020202020204" pitchFamily="34" charset="0"/>
                <a:cs typeface="Arial" panose="020B0604020202020204" pitchFamily="34" charset="0"/>
              </a:rPr>
              <a:t>Altersgrenzen</a:t>
            </a:r>
          </a:p>
        </p:txBody>
      </p:sp>
      <p:sp>
        <p:nvSpPr>
          <p:cNvPr id="7" name="Textfeld 2"/>
          <p:cNvSpPr txBox="1">
            <a:spLocks noChangeArrowheads="1"/>
          </p:cNvSpPr>
          <p:nvPr/>
        </p:nvSpPr>
        <p:spPr bwMode="auto">
          <a:xfrm>
            <a:off x="519038" y="2603316"/>
            <a:ext cx="7689850" cy="17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tabLst>
                <a:tab pos="1257300" algn="l"/>
                <a:tab pos="1435100" algn="l"/>
              </a:tabLst>
              <a:defRPr>
                <a:solidFill>
                  <a:schemeClr val="tx1"/>
                </a:solidFill>
                <a:latin typeface="Arial" charset="0"/>
              </a:defRPr>
            </a:lvl1pPr>
            <a:lvl2pPr marL="742950" indent="-285750" eaLnBrk="0" hangingPunct="0">
              <a:tabLst>
                <a:tab pos="1257300" algn="l"/>
                <a:tab pos="1435100" algn="l"/>
              </a:tabLst>
              <a:defRPr>
                <a:solidFill>
                  <a:schemeClr val="tx1"/>
                </a:solidFill>
                <a:latin typeface="Arial" charset="0"/>
              </a:defRPr>
            </a:lvl2pPr>
            <a:lvl3pPr marL="1143000" indent="-228600" eaLnBrk="0" hangingPunct="0">
              <a:tabLst>
                <a:tab pos="1257300" algn="l"/>
                <a:tab pos="1435100" algn="l"/>
              </a:tabLst>
              <a:defRPr>
                <a:solidFill>
                  <a:schemeClr val="tx1"/>
                </a:solidFill>
                <a:latin typeface="Arial" charset="0"/>
              </a:defRPr>
            </a:lvl3pPr>
            <a:lvl4pPr marL="1600200" indent="-228600" eaLnBrk="0" hangingPunct="0">
              <a:tabLst>
                <a:tab pos="1257300" algn="l"/>
                <a:tab pos="1435100" algn="l"/>
              </a:tabLst>
              <a:defRPr>
                <a:solidFill>
                  <a:schemeClr val="tx1"/>
                </a:solidFill>
                <a:latin typeface="Arial" charset="0"/>
              </a:defRPr>
            </a:lvl4pPr>
            <a:lvl5pPr marL="2057400" indent="-228600" eaLnBrk="0" hangingPunct="0">
              <a:tabLst>
                <a:tab pos="1257300" algn="l"/>
                <a:tab pos="1435100" algn="l"/>
              </a:tabLst>
              <a:defRPr>
                <a:solidFill>
                  <a:schemeClr val="tx1"/>
                </a:solidFill>
                <a:latin typeface="Arial" charset="0"/>
              </a:defRPr>
            </a:lvl5pPr>
            <a:lvl6pPr marL="2514600" indent="-228600" eaLnBrk="0" fontAlgn="base" hangingPunct="0">
              <a:spcBef>
                <a:spcPct val="0"/>
              </a:spcBef>
              <a:spcAft>
                <a:spcPct val="0"/>
              </a:spcAft>
              <a:tabLst>
                <a:tab pos="1257300" algn="l"/>
                <a:tab pos="1435100" algn="l"/>
              </a:tabLst>
              <a:defRPr>
                <a:solidFill>
                  <a:schemeClr val="tx1"/>
                </a:solidFill>
                <a:latin typeface="Arial" charset="0"/>
              </a:defRPr>
            </a:lvl6pPr>
            <a:lvl7pPr marL="2971800" indent="-228600" eaLnBrk="0" fontAlgn="base" hangingPunct="0">
              <a:spcBef>
                <a:spcPct val="0"/>
              </a:spcBef>
              <a:spcAft>
                <a:spcPct val="0"/>
              </a:spcAft>
              <a:tabLst>
                <a:tab pos="1257300" algn="l"/>
                <a:tab pos="1435100" algn="l"/>
              </a:tabLst>
              <a:defRPr>
                <a:solidFill>
                  <a:schemeClr val="tx1"/>
                </a:solidFill>
                <a:latin typeface="Arial" charset="0"/>
              </a:defRPr>
            </a:lvl7pPr>
            <a:lvl8pPr marL="3429000" indent="-228600" eaLnBrk="0" fontAlgn="base" hangingPunct="0">
              <a:spcBef>
                <a:spcPct val="0"/>
              </a:spcBef>
              <a:spcAft>
                <a:spcPct val="0"/>
              </a:spcAft>
              <a:tabLst>
                <a:tab pos="1257300" algn="l"/>
                <a:tab pos="1435100" algn="l"/>
              </a:tabLst>
              <a:defRPr>
                <a:solidFill>
                  <a:schemeClr val="tx1"/>
                </a:solidFill>
                <a:latin typeface="Arial" charset="0"/>
              </a:defRPr>
            </a:lvl8pPr>
            <a:lvl9pPr marL="3886200" indent="-228600" eaLnBrk="0" fontAlgn="base" hangingPunct="0">
              <a:spcBef>
                <a:spcPct val="0"/>
              </a:spcBef>
              <a:spcAft>
                <a:spcPct val="0"/>
              </a:spcAft>
              <a:tabLst>
                <a:tab pos="1257300" algn="l"/>
                <a:tab pos="1435100" algn="l"/>
              </a:tabLst>
              <a:defRPr>
                <a:solidFill>
                  <a:schemeClr val="tx1"/>
                </a:solidFill>
                <a:latin typeface="Arial" charset="0"/>
              </a:defRPr>
            </a:lvl9pPr>
          </a:lstStyle>
          <a:p>
            <a:pPr eaLnBrk="1" hangingPunct="1"/>
            <a:r>
              <a:rPr lang="de-DE" dirty="0"/>
              <a:t>Liegt eine Dienstunfähigkeit vor, ist der Beigeordnete in den Ruhestand zu versetzen.</a:t>
            </a:r>
          </a:p>
          <a:p>
            <a:pPr eaLnBrk="1" hangingPunct="1"/>
            <a:endParaRPr lang="de-DE" dirty="0"/>
          </a:p>
          <a:p>
            <a:pPr eaLnBrk="1" hangingPunct="1"/>
            <a:endParaRPr lang="de-DE" dirty="0"/>
          </a:p>
          <a:p>
            <a:pPr eaLnBrk="1" hangingPunct="1"/>
            <a:r>
              <a:rPr lang="de-DE" dirty="0"/>
              <a:t>Hinweis: Hier muss „nur“ die allgemeine Wartezeit nach § 4 LBeamtVG </a:t>
            </a:r>
          </a:p>
          <a:p>
            <a:pPr eaLnBrk="1" hangingPunct="1">
              <a:tabLst>
                <a:tab pos="895350" algn="l"/>
                <a:tab pos="1257300" algn="l"/>
                <a:tab pos="1435100" algn="l"/>
              </a:tabLst>
            </a:pPr>
            <a:r>
              <a:rPr lang="de-DE" dirty="0"/>
              <a:t>	erfüllt sein (siehe Folgeseiten).</a:t>
            </a:r>
          </a:p>
        </p:txBody>
      </p:sp>
    </p:spTree>
    <p:extLst>
      <p:ext uri="{BB962C8B-B14F-4D97-AF65-F5344CB8AC3E}">
        <p14:creationId xmlns:p14="http://schemas.microsoft.com/office/powerpoint/2010/main" val="349096056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89C6A81C-63B9-436E-AED0-D2BEF7D9E2B1}" type="slidenum">
              <a:rPr lang="de-DE" smtClean="0"/>
              <a:pPr/>
              <a:t>9</a:t>
            </a:fld>
            <a:endParaRPr lang="de-DE" dirty="0"/>
          </a:p>
        </p:txBody>
      </p:sp>
      <p:pic>
        <p:nvPicPr>
          <p:cNvPr id="4" name="Bild 6" descr="Unbenann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3" y="98157"/>
            <a:ext cx="5275099" cy="2468468"/>
          </a:xfrm>
          <a:prstGeom prst="rect">
            <a:avLst/>
          </a:prstGeom>
        </p:spPr>
      </p:pic>
      <p:sp>
        <p:nvSpPr>
          <p:cNvPr id="5" name="Rectangle 2"/>
          <p:cNvSpPr txBox="1">
            <a:spLocks noChangeArrowheads="1"/>
          </p:cNvSpPr>
          <p:nvPr/>
        </p:nvSpPr>
        <p:spPr>
          <a:xfrm rot="60000">
            <a:off x="461553" y="1047319"/>
            <a:ext cx="3994692" cy="556718"/>
          </a:xfrm>
          <a:prstGeom prst="rect">
            <a:avLst/>
          </a:prstGeom>
        </p:spPr>
        <p:txBody>
          <a:bodyPr lIns="82936" tIns="41468" rIns="82936" bIns="41468"/>
          <a:lstStyle>
            <a:lvl1pPr algn="l" defTabSz="1006475" rtl="0" eaLnBrk="1" fontAlgn="base" hangingPunct="1">
              <a:spcBef>
                <a:spcPct val="0"/>
              </a:spcBef>
              <a:spcAft>
                <a:spcPct val="0"/>
              </a:spcAft>
              <a:defRPr sz="5000" b="1" kern="1200">
                <a:solidFill>
                  <a:schemeClr val="tx1"/>
                </a:solidFill>
                <a:latin typeface="+mj-lt"/>
                <a:ea typeface="+mj-ea"/>
                <a:cs typeface="+mj-cs"/>
              </a:defRPr>
            </a:lvl1pPr>
            <a:lvl2pPr algn="l" defTabSz="1006475" rtl="0" eaLnBrk="1" fontAlgn="base" hangingPunct="1">
              <a:spcBef>
                <a:spcPct val="0"/>
              </a:spcBef>
              <a:spcAft>
                <a:spcPct val="0"/>
              </a:spcAft>
              <a:defRPr sz="5000" b="1">
                <a:solidFill>
                  <a:schemeClr val="tx1"/>
                </a:solidFill>
                <a:latin typeface="Arial" charset="0"/>
              </a:defRPr>
            </a:lvl2pPr>
            <a:lvl3pPr algn="l" defTabSz="1006475" rtl="0" eaLnBrk="1" fontAlgn="base" hangingPunct="1">
              <a:spcBef>
                <a:spcPct val="0"/>
              </a:spcBef>
              <a:spcAft>
                <a:spcPct val="0"/>
              </a:spcAft>
              <a:defRPr sz="5000" b="1">
                <a:solidFill>
                  <a:schemeClr val="tx1"/>
                </a:solidFill>
                <a:latin typeface="Arial" charset="0"/>
              </a:defRPr>
            </a:lvl3pPr>
            <a:lvl4pPr algn="l" defTabSz="1006475" rtl="0" eaLnBrk="1" fontAlgn="base" hangingPunct="1">
              <a:spcBef>
                <a:spcPct val="0"/>
              </a:spcBef>
              <a:spcAft>
                <a:spcPct val="0"/>
              </a:spcAft>
              <a:defRPr sz="5000" b="1">
                <a:solidFill>
                  <a:schemeClr val="tx1"/>
                </a:solidFill>
                <a:latin typeface="Arial" charset="0"/>
              </a:defRPr>
            </a:lvl4pPr>
            <a:lvl5pPr algn="l" defTabSz="1006475" rtl="0" eaLnBrk="1" fontAlgn="base" hangingPunct="1">
              <a:spcBef>
                <a:spcPct val="0"/>
              </a:spcBef>
              <a:spcAft>
                <a:spcPct val="0"/>
              </a:spcAft>
              <a:defRPr sz="5000" b="1">
                <a:solidFill>
                  <a:schemeClr val="tx1"/>
                </a:solidFill>
                <a:latin typeface="Arial" charset="0"/>
              </a:defRPr>
            </a:lvl5pPr>
            <a:lvl6pPr marL="457200" algn="l" defTabSz="1006475" rtl="0" eaLnBrk="1" fontAlgn="base" hangingPunct="1">
              <a:spcBef>
                <a:spcPct val="0"/>
              </a:spcBef>
              <a:spcAft>
                <a:spcPct val="0"/>
              </a:spcAft>
              <a:defRPr sz="4800">
                <a:solidFill>
                  <a:schemeClr val="tx1"/>
                </a:solidFill>
                <a:latin typeface="Arial" charset="0"/>
              </a:defRPr>
            </a:lvl6pPr>
            <a:lvl7pPr marL="914400" algn="l" defTabSz="1006475" rtl="0" eaLnBrk="1" fontAlgn="base" hangingPunct="1">
              <a:spcBef>
                <a:spcPct val="0"/>
              </a:spcBef>
              <a:spcAft>
                <a:spcPct val="0"/>
              </a:spcAft>
              <a:defRPr sz="4800">
                <a:solidFill>
                  <a:schemeClr val="tx1"/>
                </a:solidFill>
                <a:latin typeface="Arial" charset="0"/>
              </a:defRPr>
            </a:lvl7pPr>
            <a:lvl8pPr marL="1371600" algn="l" defTabSz="1006475" rtl="0" eaLnBrk="1" fontAlgn="base" hangingPunct="1">
              <a:spcBef>
                <a:spcPct val="0"/>
              </a:spcBef>
              <a:spcAft>
                <a:spcPct val="0"/>
              </a:spcAft>
              <a:defRPr sz="4800">
                <a:solidFill>
                  <a:schemeClr val="tx1"/>
                </a:solidFill>
                <a:latin typeface="Arial" charset="0"/>
              </a:defRPr>
            </a:lvl8pPr>
            <a:lvl9pPr marL="1828800" algn="l" defTabSz="1006475" rtl="0" eaLnBrk="1" fontAlgn="base" hangingPunct="1">
              <a:spcBef>
                <a:spcPct val="0"/>
              </a:spcBef>
              <a:spcAft>
                <a:spcPct val="0"/>
              </a:spcAft>
              <a:defRPr sz="4800">
                <a:solidFill>
                  <a:schemeClr val="tx1"/>
                </a:solidFill>
                <a:latin typeface="Arial" charset="0"/>
              </a:defRPr>
            </a:lvl9pPr>
          </a:lstStyle>
          <a:p>
            <a:pPr marL="895594" indent="-895594" defTabSz="816402"/>
            <a:r>
              <a:rPr lang="de-DE" sz="2700" b="0" dirty="0">
                <a:solidFill>
                  <a:srgbClr val="94C11C"/>
                </a:solidFill>
                <a:latin typeface="Arial" panose="020B0604020202020204" pitchFamily="34" charset="0"/>
                <a:cs typeface="Arial" panose="020B0604020202020204" pitchFamily="34" charset="0"/>
              </a:rPr>
              <a:t>//</a:t>
            </a:r>
            <a:r>
              <a:rPr lang="de-DE" sz="2700" b="0" dirty="0">
                <a:solidFill>
                  <a:schemeClr val="bg1"/>
                </a:solidFill>
                <a:latin typeface="Arial" panose="020B0604020202020204" pitchFamily="34" charset="0"/>
                <a:cs typeface="Arial" panose="020B0604020202020204" pitchFamily="34" charset="0"/>
              </a:rPr>
              <a:t> II.2 Wartezeiten für die Versorgung  </a:t>
            </a:r>
          </a:p>
        </p:txBody>
      </p:sp>
      <p:sp>
        <p:nvSpPr>
          <p:cNvPr id="6" name="Textfeld 5"/>
          <p:cNvSpPr txBox="1"/>
          <p:nvPr/>
        </p:nvSpPr>
        <p:spPr>
          <a:xfrm>
            <a:off x="456998" y="2514651"/>
            <a:ext cx="7186613" cy="3477865"/>
          </a:xfrm>
          <a:prstGeom prst="rect">
            <a:avLst/>
          </a:prstGeom>
          <a:noFill/>
        </p:spPr>
        <p:txBody>
          <a:bodyPr lIns="91428" tIns="45715" rIns="91428" bIns="45715">
            <a:spAutoFit/>
          </a:bodyPr>
          <a:lstStyle/>
          <a:p>
            <a:pPr>
              <a:defRPr/>
            </a:pPr>
            <a:r>
              <a:rPr lang="de-DE" sz="2000" b="1" dirty="0">
                <a:latin typeface="Arial" panose="020B0604020202020204" pitchFamily="34" charset="0"/>
                <a:cs typeface="Arial" panose="020B0604020202020204" pitchFamily="34" charset="0"/>
              </a:rPr>
              <a:t>Beigeordnete</a:t>
            </a:r>
          </a:p>
          <a:p>
            <a:pPr>
              <a:defRPr/>
            </a:pPr>
            <a:endParaRPr lang="de-DE" sz="2000" b="1" dirty="0">
              <a:latin typeface="Arial" panose="020B0604020202020204" pitchFamily="34" charset="0"/>
              <a:cs typeface="Arial" panose="020B0604020202020204" pitchFamily="34" charset="0"/>
            </a:endParaRPr>
          </a:p>
          <a:p>
            <a:pPr marL="342858" indent="-342858">
              <a:buFontTx/>
              <a:buAutoNum type="alphaLcParenR"/>
              <a:defRPr/>
            </a:pPr>
            <a:r>
              <a:rPr lang="de-DE" dirty="0">
                <a:latin typeface="Arial" panose="020B0604020202020204" pitchFamily="34" charset="0"/>
                <a:cs typeface="Arial" panose="020B0604020202020204" pitchFamily="34" charset="0"/>
              </a:rPr>
              <a:t>Allgemeine Wartezeit § 4 LBeamtVG</a:t>
            </a:r>
          </a:p>
          <a:p>
            <a:pPr marL="342858" indent="-342858">
              <a:buFontTx/>
              <a:buAutoNum type="alphaLcParenR"/>
              <a:defRPr/>
            </a:pPr>
            <a:endParaRPr lang="de-DE" dirty="0">
              <a:latin typeface="Arial" panose="020B0604020202020204" pitchFamily="34" charset="0"/>
              <a:cs typeface="Arial" panose="020B0604020202020204" pitchFamily="34" charset="0"/>
            </a:endParaRPr>
          </a:p>
          <a:p>
            <a:pPr>
              <a:tabLst>
                <a:tab pos="355556" algn="l"/>
              </a:tabLst>
              <a:defRPr/>
            </a:pPr>
            <a:r>
              <a:rPr lang="de-DE" dirty="0">
                <a:latin typeface="Arial" panose="020B0604020202020204" pitchFamily="34" charset="0"/>
                <a:cs typeface="Arial" panose="020B0604020202020204" pitchFamily="34" charset="0"/>
              </a:rPr>
              <a:t>	Fünfjährige ruhegehaltfähige Dienstzeit</a:t>
            </a:r>
          </a:p>
          <a:p>
            <a:pPr>
              <a:tabLst>
                <a:tab pos="355556" algn="l"/>
              </a:tabLst>
              <a:defRPr/>
            </a:pPr>
            <a:r>
              <a:rPr lang="de-DE" dirty="0">
                <a:latin typeface="Arial" panose="020B0604020202020204" pitchFamily="34" charset="0"/>
                <a:cs typeface="Arial" panose="020B0604020202020204" pitchFamily="34" charset="0"/>
              </a:rPr>
              <a:t>	oder dienstunfallbedingte Dienstunfähigkeit</a:t>
            </a:r>
          </a:p>
          <a:p>
            <a:pPr>
              <a:tabLst>
                <a:tab pos="355556" algn="l"/>
              </a:tabLst>
              <a:defRPr/>
            </a:pPr>
            <a:endParaRPr lang="de-DE" dirty="0">
              <a:latin typeface="Arial" panose="020B0604020202020204" pitchFamily="34" charset="0"/>
              <a:cs typeface="Arial" panose="020B0604020202020204" pitchFamily="34" charset="0"/>
            </a:endParaRPr>
          </a:p>
          <a:p>
            <a:pPr>
              <a:tabLst>
                <a:tab pos="355556" algn="l"/>
              </a:tabLst>
              <a:defRPr/>
            </a:pPr>
            <a:r>
              <a:rPr lang="de-DE" dirty="0">
                <a:latin typeface="Arial" panose="020B0604020202020204" pitchFamily="34" charset="0"/>
                <a:cs typeface="Arial" panose="020B0604020202020204" pitchFamily="34" charset="0"/>
              </a:rPr>
              <a:t>	Zur Wartezeit zählen:</a:t>
            </a:r>
          </a:p>
          <a:p>
            <a:pPr>
              <a:tabLst>
                <a:tab pos="355556" algn="l"/>
              </a:tabLst>
              <a:defRPr/>
            </a:pPr>
            <a:endParaRPr lang="de-DE" dirty="0">
              <a:latin typeface="Arial" panose="020B0604020202020204" pitchFamily="34" charset="0"/>
              <a:cs typeface="Arial" panose="020B0604020202020204" pitchFamily="34" charset="0"/>
            </a:endParaRPr>
          </a:p>
          <a:p>
            <a:pPr marL="742858" lvl="1" indent="-285715">
              <a:buFont typeface="Arial" pitchFamily="34" charset="0"/>
              <a:buChar char="•"/>
              <a:tabLst>
                <a:tab pos="355556" algn="l"/>
              </a:tabLst>
              <a:defRPr/>
            </a:pPr>
            <a:r>
              <a:rPr lang="de-DE" dirty="0">
                <a:latin typeface="Arial" panose="020B0604020202020204" pitchFamily="34" charset="0"/>
                <a:cs typeface="Arial" panose="020B0604020202020204" pitchFamily="34" charset="0"/>
              </a:rPr>
              <a:t>Wehr- oder Zivildienstzeiten</a:t>
            </a:r>
          </a:p>
          <a:p>
            <a:pPr marL="742858" lvl="1" indent="-285715">
              <a:buFont typeface="Arial" pitchFamily="34" charset="0"/>
              <a:buChar char="•"/>
              <a:tabLst>
                <a:tab pos="355556" algn="l"/>
              </a:tabLst>
              <a:defRPr/>
            </a:pPr>
            <a:r>
              <a:rPr lang="de-DE" dirty="0">
                <a:latin typeface="Arial" panose="020B0604020202020204" pitchFamily="34" charset="0"/>
                <a:cs typeface="Arial" panose="020B0604020202020204" pitchFamily="34" charset="0"/>
              </a:rPr>
              <a:t>Angestelltenzeiten im öffentlichen Dienst</a:t>
            </a:r>
          </a:p>
          <a:p>
            <a:pPr marL="742858" lvl="1" indent="-285715">
              <a:buFont typeface="Arial" pitchFamily="34" charset="0"/>
              <a:buChar char="•"/>
              <a:tabLst>
                <a:tab pos="355556" algn="l"/>
              </a:tabLst>
              <a:defRPr/>
            </a:pPr>
            <a:r>
              <a:rPr lang="de-DE" dirty="0">
                <a:latin typeface="Arial" panose="020B0604020202020204" pitchFamily="34" charset="0"/>
                <a:cs typeface="Arial" panose="020B0604020202020204" pitchFamily="34" charset="0"/>
              </a:rPr>
              <a:t>Beamtenzeiten </a:t>
            </a:r>
          </a:p>
        </p:txBody>
      </p:sp>
    </p:spTree>
    <p:extLst>
      <p:ext uri="{BB962C8B-B14F-4D97-AF65-F5344CB8AC3E}">
        <p14:creationId xmlns:p14="http://schemas.microsoft.com/office/powerpoint/2010/main" val="182770760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3457</Words>
  <Application>Microsoft Office PowerPoint</Application>
  <PresentationFormat>Bildschirmpräsentation (4:3)</PresentationFormat>
  <Paragraphs>619</Paragraphs>
  <Slides>61</Slides>
  <Notes>1</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61</vt:i4>
      </vt:variant>
    </vt:vector>
  </HeadingPairs>
  <TitlesOfParts>
    <vt:vector size="65" baseType="lpstr">
      <vt:lpstr>Arial</vt:lpstr>
      <vt:lpstr>Calibri</vt:lpstr>
      <vt:lpstr>Larissa</vt:lpstr>
      <vt:lpstr>Diagramm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kvw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Anja Johanning</dc:creator>
  <cp:lastModifiedBy>Löbbel, Maria</cp:lastModifiedBy>
  <cp:revision>299</cp:revision>
  <cp:lastPrinted>2018-01-31T10:51:38Z</cp:lastPrinted>
  <dcterms:created xsi:type="dcterms:W3CDTF">2014-10-31T06:49:09Z</dcterms:created>
  <dcterms:modified xsi:type="dcterms:W3CDTF">2023-07-27T12:13:01Z</dcterms:modified>
</cp:coreProperties>
</file>